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73"/>
  </p:notesMasterIdLst>
  <p:sldIdLst>
    <p:sldId id="260" r:id="rId2"/>
    <p:sldId id="408" r:id="rId3"/>
    <p:sldId id="450" r:id="rId4"/>
    <p:sldId id="489" r:id="rId5"/>
    <p:sldId id="490" r:id="rId6"/>
    <p:sldId id="493" r:id="rId7"/>
    <p:sldId id="494" r:id="rId8"/>
    <p:sldId id="495" r:id="rId9"/>
    <p:sldId id="497" r:id="rId10"/>
    <p:sldId id="496" r:id="rId11"/>
    <p:sldId id="498" r:id="rId12"/>
    <p:sldId id="535" r:id="rId13"/>
    <p:sldId id="499" r:id="rId14"/>
    <p:sldId id="501" r:id="rId15"/>
    <p:sldId id="502" r:id="rId16"/>
    <p:sldId id="503" r:id="rId17"/>
    <p:sldId id="541" r:id="rId18"/>
    <p:sldId id="484" r:id="rId19"/>
    <p:sldId id="486" r:id="rId20"/>
    <p:sldId id="485" r:id="rId21"/>
    <p:sldId id="487" r:id="rId22"/>
    <p:sldId id="505" r:id="rId23"/>
    <p:sldId id="504" r:id="rId24"/>
    <p:sldId id="506" r:id="rId25"/>
    <p:sldId id="507" r:id="rId26"/>
    <p:sldId id="508" r:id="rId27"/>
    <p:sldId id="509" r:id="rId28"/>
    <p:sldId id="511" r:id="rId29"/>
    <p:sldId id="542" r:id="rId30"/>
    <p:sldId id="512" r:id="rId31"/>
    <p:sldId id="513" r:id="rId32"/>
    <p:sldId id="514" r:id="rId33"/>
    <p:sldId id="515" r:id="rId34"/>
    <p:sldId id="516" r:id="rId35"/>
    <p:sldId id="517" r:id="rId36"/>
    <p:sldId id="518" r:id="rId37"/>
    <p:sldId id="519" r:id="rId38"/>
    <p:sldId id="520" r:id="rId39"/>
    <p:sldId id="522" r:id="rId40"/>
    <p:sldId id="523" r:id="rId41"/>
    <p:sldId id="528" r:id="rId42"/>
    <p:sldId id="524" r:id="rId43"/>
    <p:sldId id="529" r:id="rId44"/>
    <p:sldId id="525" r:id="rId45"/>
    <p:sldId id="544" r:id="rId46"/>
    <p:sldId id="526" r:id="rId47"/>
    <p:sldId id="527" r:id="rId48"/>
    <p:sldId id="536" r:id="rId49"/>
    <p:sldId id="538" r:id="rId50"/>
    <p:sldId id="481" r:id="rId51"/>
    <p:sldId id="539" r:id="rId52"/>
    <p:sldId id="482" r:id="rId53"/>
    <p:sldId id="483" r:id="rId54"/>
    <p:sldId id="545" r:id="rId55"/>
    <p:sldId id="537" r:id="rId56"/>
    <p:sldId id="480" r:id="rId57"/>
    <p:sldId id="543" r:id="rId58"/>
    <p:sldId id="534" r:id="rId59"/>
    <p:sldId id="530" r:id="rId60"/>
    <p:sldId id="532" r:id="rId61"/>
    <p:sldId id="531" r:id="rId62"/>
    <p:sldId id="533" r:id="rId63"/>
    <p:sldId id="313" r:id="rId64"/>
    <p:sldId id="554" r:id="rId65"/>
    <p:sldId id="547" r:id="rId66"/>
    <p:sldId id="546" r:id="rId67"/>
    <p:sldId id="549" r:id="rId68"/>
    <p:sldId id="550" r:id="rId69"/>
    <p:sldId id="551" r:id="rId70"/>
    <p:sldId id="552" r:id="rId71"/>
    <p:sldId id="553" r:id="rId7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D2D9"/>
    <a:srgbClr val="C09200"/>
    <a:srgbClr val="49808C"/>
    <a:srgbClr val="D9695F"/>
    <a:srgbClr val="9CC3CC"/>
    <a:srgbClr val="EEBCB8"/>
    <a:srgbClr val="FFEEDD"/>
    <a:srgbClr val="FFFFC5"/>
    <a:srgbClr val="F2C9C6"/>
    <a:srgbClr val="F2B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4" autoAdjust="0"/>
    <p:restoredTop sz="69366" autoAdjust="0"/>
  </p:normalViewPr>
  <p:slideViewPr>
    <p:cSldViewPr snapToGrid="0">
      <p:cViewPr varScale="1">
        <p:scale>
          <a:sx n="43" d="100"/>
          <a:sy n="43" d="100"/>
        </p:scale>
        <p:origin x="7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10/19/2020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i.org/10.1111/cogs.1244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Hi to those I haven’t met before, I’m Marianna, she/her, …</a:t>
            </a:r>
          </a:p>
          <a:p>
            <a:pPr marL="0" indent="0">
              <a:buFontTx/>
              <a:buNone/>
            </a:pPr>
            <a:r>
              <a:rPr lang="en-US" dirty="0"/>
              <a:t>I’m broadly interested in…</a:t>
            </a:r>
          </a:p>
          <a:p>
            <a:pPr marL="0" indent="0">
              <a:buFontTx/>
              <a:buNone/>
            </a:pPr>
            <a:r>
              <a:rPr lang="en-US" dirty="0"/>
              <a:t>Please feel free to jump in as I go, would love to hear your thoughts</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Biologically predisposed. Pre-existing conditions, asthma, COPD, </a:t>
            </a:r>
            <a:r>
              <a:rPr lang="en-US" dirty="0" err="1">
                <a:solidFill>
                  <a:schemeClr val="accent1"/>
                </a:solidFill>
              </a:rPr>
              <a:t>etc</a:t>
            </a: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Multi-generational households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with high exposure risk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access to healthcare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125555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These causes could be interrelated of course, and we can add many more causes into the causal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often come with poor health insurance, which may limit healthcare access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healthcare access may lead to the development of medical conditions, social determinants of health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economic opportunities might lead young adults to continue living with their families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Housing segregation leads people to live in polluted neighborhoods with poorly funded hospitals</a:t>
            </a:r>
          </a:p>
          <a:p>
            <a:endParaRPr lang="en-US" dirty="0"/>
          </a:p>
          <a:p>
            <a:r>
              <a:rPr lang="en-US" dirty="0"/>
              <a:t>*DAVID: causal background. What causes are there, vs causal selection: what is </a:t>
            </a:r>
            <a:r>
              <a:rPr lang="en-US" i="1" dirty="0"/>
              <a:t>the </a:t>
            </a:r>
            <a:r>
              <a:rPr lang="en-US" i="0" dirty="0"/>
              <a:t>cause</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252676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personal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401604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328641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131508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370748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1690377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models all seem to cite very different </a:t>
            </a:r>
            <a:r>
              <a:rPr lang="en-US" i="1" dirty="0"/>
              <a:t>types of causes</a:t>
            </a: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51778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to think about these different causal models – or construals - by the </a:t>
            </a:r>
            <a:r>
              <a:rPr lang="en-US" i="1" dirty="0"/>
              <a:t>type </a:t>
            </a:r>
            <a:r>
              <a:rPr lang="en-US" dirty="0"/>
              <a:t>of cause they would cite as </a:t>
            </a:r>
            <a:r>
              <a:rPr lang="en-US" i="1" dirty="0"/>
              <a:t>the cause</a:t>
            </a:r>
            <a:r>
              <a:rPr lang="en-US" dirty="0"/>
              <a:t>. recognizing that these models can get pretty complex, as we saw, so I’m going to drastically oversimplify for the sake of taking a first stab</a:t>
            </a:r>
          </a:p>
        </p:txBody>
      </p:sp>
      <p:sp>
        <p:nvSpPr>
          <p:cNvPr id="4" name="Slide Number Placeholder 3"/>
          <p:cNvSpPr>
            <a:spLocks noGrp="1"/>
          </p:cNvSpPr>
          <p:nvPr>
            <p:ph type="sldNum" sz="quarter" idx="5"/>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23049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 something inside of the individual</a:t>
            </a:r>
          </a:p>
          <a:p>
            <a:r>
              <a:rPr lang="en-US" dirty="0"/>
              <a:t>Including what has traditionally been thought of as essentialism, including its most extreme form: biological essentialism. Each group member has some innate, temporally stable biological essence that causally produces observed category properties, </a:t>
            </a:r>
            <a:r>
              <a:rPr lang="en-US" dirty="0" err="1"/>
              <a:t>eg</a:t>
            </a:r>
            <a:r>
              <a:rPr lang="en-US" dirty="0"/>
              <a:t> DNA, genes</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56857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we look out at the world, we notice that some properties distributed differently across different categories.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instance, during the current pandemic, Black (along with indigenous and Latinx) people have faced higher rates of hospitalization by COVID-19 than other racial groups.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wonder what the link is between being a member of these social categories, and being hospitalized by COVID-19. </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41631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a:t>
            </a:r>
          </a:p>
          <a:p>
            <a:r>
              <a:rPr lang="en-US" dirty="0"/>
              <a:t>Culture is an interesting case that is external to any single individual, but certainly located within the group.  Inspired by debates about cultural essentialism</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24705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Causes external to the group that act on the group as a whole</a:t>
            </a:r>
          </a:p>
          <a:p>
            <a:pPr marL="171450" indent="-171450">
              <a:buFontTx/>
              <a:buChar char="-"/>
            </a:pPr>
            <a:r>
              <a:rPr lang="en-US" dirty="0"/>
              <a:t>Policies that target the social group</a:t>
            </a:r>
          </a:p>
          <a:p>
            <a:pPr marL="171450" indent="-171450">
              <a:buFontTx/>
              <a:buChar char="-"/>
            </a:pPr>
            <a:r>
              <a:rPr lang="en-US" dirty="0"/>
              <a:t>In some ways like person vs situation contrast in social psychology, but on a group level: situations that the </a:t>
            </a:r>
            <a:r>
              <a:rPr lang="en-US" i="1" dirty="0"/>
              <a:t>group </a:t>
            </a:r>
            <a:r>
              <a:rPr lang="en-US" i="0" dirty="0"/>
              <a:t>occupies or regularly finds themselves in</a:t>
            </a:r>
          </a:p>
          <a:p>
            <a:pPr marL="171450" indent="-171450">
              <a:buFontTx/>
              <a:buChar char="-"/>
            </a:pPr>
            <a:r>
              <a:rPr lang="en-US" i="0" dirty="0"/>
              <a:t>Focusing here on social examples, but just want to tangentially mention that these types of causes aren’t exclusive to the social domain. Animals that now exhibit certain evolutionarily novel properties due to human domestication, factory farming. Organisms that exhibit certain properties when controlled by predators in their native environment, but once introduced elsewhere where they are not under such ecological pressure, become invasive species. Elements/minerals that tend to take certain structure and from because they are mostly found in the earth’s crust at high temperature and pressure, but once removed from that environment, properties change. </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2030410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we can think of construals - in a very roughly and grossly simplified way – in terms of the kind of cause they primarily cite</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65491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Nadya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 this structural</a:t>
            </a:r>
          </a:p>
          <a:p>
            <a:r>
              <a:rPr lang="en-US" dirty="0"/>
              <a:t>These construals – prototypically biological and culture - have all been considered internalist in past literature, but I think it’s useful to consider them separately, since culture is an interesting in-between case</a:t>
            </a:r>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46878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Interlude: In another line of work, I’ve been very interested in what kinds of input lead us to these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374121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We’ve seen that statistical evidence that the property is disproportionately frequent among members of that category can be consistent with any of these construal.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about statistical evidence about causes? Can certainly build some causal model if you can observe the causes, but many of the example causes we discussed are hard to witness statistical evidence of: hard to </a:t>
            </a:r>
            <a:r>
              <a:rPr lang="en-US" i="1" dirty="0"/>
              <a:t>see </a:t>
            </a:r>
            <a:r>
              <a:rPr lang="en-US" i="0" dirty="0"/>
              <a:t>a criminal disposition, a culture of violence, or limited economic opportunities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3812015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32125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to return to the project at hand, 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which construal do we want to promote? Why does it matter which construal people use to explain category properties? What are the downstream consequences of these different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1657925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are the downstream consequences of these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have the intuition that what construal you take to be the case will lead to really different downstream attitudes, beliefs, and behaviors, but… it’s possible to think that eh whichever model you take to be the case, you’re looking out at the same pattern of statistical evidence at the end of the day.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Although we might be looking at the same pattern of statistical evidence, of what </a:t>
            </a:r>
            <a:r>
              <a:rPr lang="en-US" i="1" dirty="0"/>
              <a:t>is </a:t>
            </a:r>
            <a:r>
              <a:rPr lang="en-US" i="0" dirty="0"/>
              <a:t>the case</a:t>
            </a:r>
            <a:r>
              <a:rPr lang="en-US" dirty="0"/>
              <a:t>, depending on what model we take, we might have different attitudes and beliefs about that evidence. In this project, I’ll focus on 3 downstream consequences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3032270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particular, we might have different attitudes about: 1) what </a:t>
            </a:r>
            <a:r>
              <a:rPr lang="en-US" i="1" dirty="0"/>
              <a:t>should </a:t>
            </a:r>
            <a:r>
              <a:rPr lang="en-US" i="0" dirty="0"/>
              <a:t>be the case. In particular, would it okay if a category member didn’t exhibit the property? Or would you consider them in the wrong, and enforce the norm against them. *ELLEN: focus on non-conforming category members. Norm enforcement.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whether it’s possible for what’s currently the case to be otherwise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how one would even go about changing what’s currently the case. Inspired by the thought that different causal models should support different interventions, and lead to support for different policies.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Of course each of these downstream beliefs are also affected by other factors, such as the statistical prevalence of the property, and the prior valence of the property/social group, but here focusing on the effects of the construal.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245703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if we look at who goes to jail, we see that Black people face higher rates of incarceration than other racial groups, as indicated by the steep green line.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 say that Black people are disproportionately incarcerated</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3706983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Very fresh pilot data, excited for your thoughts. Pilot w adults, goal is eventually to test with kids, 5-6yo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high-level overview is that we introduce participants to novel social groups and novel property of those social groups, participants are randomly assigned to hear one of 3 kinds of explanations inducing biological, cultural, or structural construal, 3 measures in fixed order</a:t>
            </a:r>
          </a:p>
          <a:p>
            <a:pPr marL="171450" indent="-171450">
              <a:buFontTx/>
              <a:buChar char="-"/>
            </a:pPr>
            <a:r>
              <a:rPr lang="en-US" dirty="0"/>
              <a:t>Based on a simulation power analysis, ran 150 adults on MTurk, 132 after exclusions. </a:t>
            </a:r>
          </a:p>
          <a:p>
            <a:pPr marL="171450" indent="-171450">
              <a:buFontTx/>
              <a:buChar char="-"/>
            </a:pPr>
            <a:r>
              <a:rPr lang="en-US" dirty="0"/>
              <a:t>Run you through the study and predictions, then show you the data</a:t>
            </a:r>
          </a:p>
          <a:p>
            <a:pPr marL="171450" indent="-171450">
              <a:buFontTx/>
              <a:buChar char="-"/>
            </a:pPr>
            <a:r>
              <a:rPr lang="en-US" dirty="0"/>
              <a:t>Participants saw everything indicated in the boxes </a:t>
            </a:r>
          </a:p>
        </p:txBody>
      </p:sp>
      <p:sp>
        <p:nvSpPr>
          <p:cNvPr id="4" name="Slide Number Placeholder 3"/>
          <p:cNvSpPr>
            <a:spLocks noGrp="1"/>
          </p:cNvSpPr>
          <p:nvPr>
            <p:ph type="sldNum" sz="quarter" idx="5"/>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2409454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Calibration questions</a:t>
            </a:r>
          </a:p>
        </p:txBody>
      </p:sp>
      <p:sp>
        <p:nvSpPr>
          <p:cNvPr id="4" name="Slide Number Placeholder 3"/>
          <p:cNvSpPr>
            <a:spLocks noGrp="1"/>
          </p:cNvSpPr>
          <p:nvPr>
            <p:ph type="sldNum" sz="quarter" idx="5"/>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1918082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901944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Novel social groups</a:t>
            </a:r>
          </a:p>
        </p:txBody>
      </p:sp>
      <p:sp>
        <p:nvSpPr>
          <p:cNvPr id="4" name="Slide Number Placeholder 3"/>
          <p:cNvSpPr>
            <a:spLocks noGrp="1"/>
          </p:cNvSpPr>
          <p:nvPr>
            <p:ph type="sldNum" sz="quarter" idx="5"/>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3514043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Structural context: environmental/</a:t>
            </a:r>
            <a:r>
              <a:rPr lang="en-US" dirty="0" err="1"/>
              <a:t>residental</a:t>
            </a:r>
            <a:r>
              <a:rPr lang="en-US" dirty="0"/>
              <a:t> segregation</a:t>
            </a:r>
          </a:p>
        </p:txBody>
      </p:sp>
      <p:sp>
        <p:nvSpPr>
          <p:cNvPr id="4" name="Slide Number Placeholder 3"/>
          <p:cNvSpPr>
            <a:spLocks noGrp="1"/>
          </p:cNvSpPr>
          <p:nvPr>
            <p:ph type="sldNum" sz="quarter" idx="5"/>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410647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Structural context: environmental/</a:t>
            </a:r>
            <a:r>
              <a:rPr lang="en-US" dirty="0" err="1"/>
              <a:t>residental</a:t>
            </a:r>
            <a:r>
              <a:rPr lang="en-US" dirty="0"/>
              <a:t> segregation</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230983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Introduce a neutral novel property (eating berries) using generic statements. </a:t>
            </a:r>
          </a:p>
          <a:p>
            <a:pPr marL="0" indent="0">
              <a:buFontTx/>
              <a:buNone/>
            </a:pPr>
            <a:r>
              <a:rPr lang="en-US" dirty="0"/>
              <a:t>We know from other work (MH Tessler) that generics can support various kinds of construals, and </a:t>
            </a:r>
            <a:r>
              <a:rPr lang="en-US" dirty="0" err="1"/>
              <a:t>principly</a:t>
            </a:r>
            <a:r>
              <a:rPr lang="en-US" dirty="0"/>
              <a:t> communicate that the idea that this category has a relatively higher frequency of this property than contrast categories. Sets up the disproportionate contrast we saw earlier with real-life examples</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6580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Focus on a single group</a:t>
            </a:r>
          </a:p>
        </p:txBody>
      </p:sp>
      <p:sp>
        <p:nvSpPr>
          <p:cNvPr id="4" name="Slide Number Placeholder 3"/>
          <p:cNvSpPr>
            <a:spLocks noGrp="1"/>
          </p:cNvSpPr>
          <p:nvPr>
            <p:ph type="sldNum" sz="quarter" idx="5"/>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1581835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Receive 3 different kinds of explanations, which induce 3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2653904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6669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Might wonder, why is that the case? What might account for the different statistical frequencies observed between groups?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2023030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Possibility of change – is it possible for category members to be otherwise?</a:t>
            </a:r>
          </a:p>
          <a:p>
            <a:pPr marL="171450" indent="-171450">
              <a:buFontTx/>
              <a:buChar char="-"/>
            </a:pPr>
            <a:r>
              <a:rPr lang="en-US" dirty="0"/>
              <a:t>Modeled from gender stereotype dev literature (Levy et al, 1995, Blakemore &amp; Russ, 1997). Traditional flexibility – whether gender/moral/social transgression is possible. Follows rule knowledge: “Which group usually plays with a toy kitchen? (boys/girls). Can boys also play with a toy kitchen? (Y/N)</a:t>
            </a:r>
          </a:p>
          <a:p>
            <a:pPr marL="171450" indent="-171450">
              <a:buFontTx/>
              <a:buChar char="-"/>
            </a:pPr>
            <a:r>
              <a:rPr lang="en-US" dirty="0" err="1"/>
              <a:t>Possibi</a:t>
            </a:r>
            <a:endParaRPr lang="en-US" dirty="0"/>
          </a:p>
          <a:p>
            <a:pPr marL="0" indent="0">
              <a:buFontTx/>
              <a:buNone/>
            </a:pP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3507617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3528329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2-step scale used extensively with 4-11yo by Steven</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Roberts, S. O., Gelman, S. A., &amp; Ho, A. K. (2016). So It Is, So It Shall Be: Group Regularities License Children’s Prescriptive Judgments. </a:t>
            </a:r>
            <a:r>
              <a:rPr lang="en-US" i="1" dirty="0">
                <a:effectLst/>
              </a:rPr>
              <a:t>Cognitive Science</a:t>
            </a:r>
            <a:r>
              <a:rPr lang="en-US" dirty="0">
                <a:effectLst/>
              </a:rPr>
              <a:t>, </a:t>
            </a:r>
            <a:r>
              <a:rPr lang="en-US" i="1" dirty="0">
                <a:effectLst/>
              </a:rPr>
              <a:t>41</a:t>
            </a:r>
            <a:r>
              <a:rPr lang="en-US" dirty="0">
                <a:effectLst/>
              </a:rPr>
              <a:t>(S3), 576–600. </a:t>
            </a:r>
            <a:r>
              <a:rPr lang="en-US" dirty="0">
                <a:effectLst/>
                <a:hlinkClick r:id="rId3"/>
              </a:rPr>
              <a:t>https://doi.org/10.1111/cogs.12443</a:t>
            </a:r>
            <a:endParaRPr lang="en-US" dirty="0">
              <a:effectLst/>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1595299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a:p>
            <a:pPr marL="171450" indent="-171450">
              <a:buFontTx/>
              <a:buChar char="-"/>
            </a:pPr>
            <a:r>
              <a:rPr lang="en-US" dirty="0"/>
              <a:t>biological: not okay – allergic reaction?</a:t>
            </a:r>
          </a:p>
          <a:p>
            <a:pPr marL="171450" indent="-171450">
              <a:buFontTx/>
              <a:buChar char="-"/>
            </a:pPr>
            <a:r>
              <a:rPr lang="en-US" dirty="0"/>
              <a:t>cultural: not okay – violating cultural norm, it’s haram, not kosher</a:t>
            </a:r>
          </a:p>
          <a:p>
            <a:pPr marL="171450" indent="-171450">
              <a:buFontTx/>
              <a:buChar char="-"/>
            </a:pPr>
            <a:r>
              <a:rPr lang="en-US" dirty="0"/>
              <a:t>structural: fine</a:t>
            </a:r>
          </a:p>
        </p:txBody>
      </p:sp>
      <p:sp>
        <p:nvSpPr>
          <p:cNvPr id="4" name="Slide Number Placeholder 3"/>
          <p:cNvSpPr>
            <a:spLocks noGrp="1"/>
          </p:cNvSpPr>
          <p:nvPr>
            <p:ph type="sldNum" sz="quarter" idx="5"/>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61290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298096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annotate</a:t>
            </a:r>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821624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Exploratory measure added in</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1729814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Excluded if failed any of these</a:t>
            </a:r>
          </a:p>
        </p:txBody>
      </p:sp>
      <p:sp>
        <p:nvSpPr>
          <p:cNvPr id="4" name="Slide Number Placeholder 3"/>
          <p:cNvSpPr>
            <a:spLocks noGrp="1"/>
          </p:cNvSpPr>
          <p:nvPr>
            <p:ph type="sldNum" sz="quarter" idx="5"/>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2972803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2866536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95627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might first wonder whether there really is a significant connection to care about here. Do some social groups experience significantly different rates of … or is it just a fluke?</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216519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anose="020B0604020202020204" pitchFamily="34" charset="0"/>
                <a:cs typeface="Helvetica" panose="020B0604020202020204" pitchFamily="34" charset="0"/>
              </a:rPr>
              <a:t>remain significant after controlling for difficulty of intervention</a:t>
            </a:r>
          </a:p>
          <a:p>
            <a:r>
              <a:rPr lang="en-US" dirty="0"/>
              <a:t>*ELLEN: pretty 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 how are measures related? possibility judgments feed into counterfactual judgments, which drive intervention?</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2627075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186368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pattern as fc</a:t>
            </a:r>
          </a:p>
        </p:txBody>
      </p:sp>
      <p:sp>
        <p:nvSpPr>
          <p:cNvPr id="4" name="Slide Number Placeholder 3"/>
          <p:cNvSpPr>
            <a:spLocks noGrp="1"/>
          </p:cNvSpPr>
          <p:nvPr>
            <p:ph type="sldNum" sz="quarter" idx="5"/>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1399238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303343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participants come up with for intervention?</a:t>
            </a:r>
          </a:p>
          <a:p>
            <a:r>
              <a:rPr lang="en-US" dirty="0"/>
              <a:t>Coding scheme, just coded myself without looking at condition</a:t>
            </a:r>
          </a:p>
          <a:p>
            <a:endParaRPr lang="en-US" dirty="0"/>
          </a:p>
          <a:p>
            <a:r>
              <a:rPr lang="en-US" dirty="0"/>
              <a:t>Was not predicting modify </a:t>
            </a:r>
            <a:r>
              <a:rPr lang="en-US" dirty="0" err="1"/>
              <a:t>okinberries</a:t>
            </a:r>
            <a:endParaRPr lang="en-US" dirty="0"/>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3756700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in lieu of </a:t>
            </a:r>
            <a:r>
              <a:rPr lang="en-US" dirty="0" err="1"/>
              <a:t>gghighlight</a:t>
            </a:r>
            <a:endParaRPr lang="en-US" dirty="0"/>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56</a:t>
            </a:fld>
            <a:endParaRPr lang="en-US"/>
          </a:p>
        </p:txBody>
      </p:sp>
    </p:spTree>
    <p:extLst>
      <p:ext uri="{BB962C8B-B14F-4D97-AF65-F5344CB8AC3E}">
        <p14:creationId xmlns:p14="http://schemas.microsoft.com/office/powerpoint/2010/main" val="2268061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annotate to highlight</a:t>
            </a:r>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57</a:t>
            </a:fld>
            <a:endParaRPr lang="en-US"/>
          </a:p>
        </p:txBody>
      </p:sp>
    </p:spTree>
    <p:extLst>
      <p:ext uri="{BB962C8B-B14F-4D97-AF65-F5344CB8AC3E}">
        <p14:creationId xmlns:p14="http://schemas.microsoft.com/office/powerpoint/2010/main" val="998720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 to the particular stimuli used in this experiment, not making the claim that in general, biological causes are harder to intervene on than structural causes. </a:t>
            </a:r>
          </a:p>
          <a:p>
            <a:r>
              <a:rPr lang="en-US" dirty="0"/>
              <a:t>Can think of structural causes that seem really difficult to change: housing segregation. </a:t>
            </a:r>
          </a:p>
          <a:p>
            <a:r>
              <a:rPr lang="en-US" dirty="0"/>
              <a:t>Can think of biological causes that are easier to change: taking a lactase pill</a:t>
            </a:r>
          </a:p>
        </p:txBody>
      </p:sp>
      <p:sp>
        <p:nvSpPr>
          <p:cNvPr id="4" name="Slide Number Placeholder 3"/>
          <p:cNvSpPr>
            <a:spLocks noGrp="1"/>
          </p:cNvSpPr>
          <p:nvPr>
            <p:ph type="sldNum" sz="quarter" idx="5"/>
          </p:nvPr>
        </p:nvSpPr>
        <p:spPr/>
        <p:txBody>
          <a:bodyPr/>
          <a:lstStyle/>
          <a:p>
            <a:fld id="{4CC12544-2BEE-49BA-A42E-D7E3EBA33684}" type="slidenum">
              <a:rPr lang="en-US" smtClean="0"/>
              <a:t>58</a:t>
            </a:fld>
            <a:endParaRPr lang="en-US"/>
          </a:p>
        </p:txBody>
      </p:sp>
    </p:spTree>
    <p:extLst>
      <p:ext uri="{BB962C8B-B14F-4D97-AF65-F5344CB8AC3E}">
        <p14:creationId xmlns:p14="http://schemas.microsoft.com/office/powerpoint/2010/main" val="346844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59</a:t>
            </a:fld>
            <a:endParaRPr lang="en-US"/>
          </a:p>
        </p:txBody>
      </p:sp>
    </p:spTree>
    <p:extLst>
      <p:ext uri="{BB962C8B-B14F-4D97-AF65-F5344CB8AC3E}">
        <p14:creationId xmlns:p14="http://schemas.microsoft.com/office/powerpoint/2010/main" val="2235871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60</a:t>
            </a:fld>
            <a:endParaRPr lang="en-US"/>
          </a:p>
        </p:txBody>
      </p:sp>
    </p:spTree>
    <p:extLst>
      <p:ext uri="{BB962C8B-B14F-4D97-AF65-F5344CB8AC3E}">
        <p14:creationId xmlns:p14="http://schemas.microsoft.com/office/powerpoint/2010/main" val="240444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conclude that there is no meaningful pattern here. Just by chance that this group has higher rates, differences are not statistically not significant. Nothing to think about further.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might result from some process of causal reasoning that outputs nothing (can’t think of a cause), or failure to engage in causal reasoning entirely.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*NICKY: priors on likelihood of causes, causal connections (</a:t>
            </a:r>
            <a:r>
              <a:rPr lang="en-US" dirty="0" err="1"/>
              <a:t>eg</a:t>
            </a:r>
            <a:r>
              <a:rPr lang="en-US" dirty="0"/>
              <a:t> people who are unlikely to think race could be a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4254402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Explain like I’m 5 summary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Implications of representing categories in different ways – </a:t>
            </a:r>
            <a:r>
              <a:rPr lang="en-US" dirty="0" err="1"/>
              <a:t>eg</a:t>
            </a:r>
            <a:r>
              <a:rPr lang="en-US" dirty="0"/>
              <a:t> incarceration</a:t>
            </a:r>
          </a:p>
        </p:txBody>
      </p:sp>
      <p:sp>
        <p:nvSpPr>
          <p:cNvPr id="4" name="Slide Number Placeholder 3"/>
          <p:cNvSpPr>
            <a:spLocks noGrp="1"/>
          </p:cNvSpPr>
          <p:nvPr>
            <p:ph type="sldNum" sz="quarter" idx="5"/>
          </p:nvPr>
        </p:nvSpPr>
        <p:spPr/>
        <p:txBody>
          <a:bodyPr/>
          <a:lstStyle/>
          <a:p>
            <a:fld id="{4CC12544-2BEE-49BA-A42E-D7E3EBA33684}" type="slidenum">
              <a:rPr lang="en-US" smtClean="0"/>
              <a:t>61</a:t>
            </a:fld>
            <a:endParaRPr lang="en-US"/>
          </a:p>
        </p:txBody>
      </p:sp>
    </p:spTree>
    <p:extLst>
      <p:ext uri="{BB962C8B-B14F-4D97-AF65-F5344CB8AC3E}">
        <p14:creationId xmlns:p14="http://schemas.microsoft.com/office/powerpoint/2010/main" val="6063305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5-6yo - likely exaggerated patterns for possibility of change (stereotype rigidity), and normativity (hair-trigger </a:t>
            </a:r>
            <a:r>
              <a:rPr lang="en-US" dirty="0" err="1"/>
              <a:t>normativists</a:t>
            </a:r>
            <a:r>
              <a:rPr lang="en-US" dirty="0"/>
              <a:t> in Steven’s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Motivation for change – here focused on whether it’s possible to change, and if you could change what would you do, but didn’t get at how motivated people would be to intervene. Social justice </a:t>
            </a:r>
            <a:r>
              <a:rPr lang="en-US" dirty="0" err="1"/>
              <a:t>rn</a:t>
            </a:r>
            <a:r>
              <a:rPr lang="en-US" dirty="0"/>
              <a:t> - discouraged when possibility of change seems impossible, </a:t>
            </a:r>
            <a:r>
              <a:rPr lang="en-US" dirty="0" err="1"/>
              <a:t>eg</a:t>
            </a:r>
            <a:r>
              <a:rPr lang="en-US" dirty="0"/>
              <a:t> system seems impossible to change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Complex models – </a:t>
            </a:r>
            <a:r>
              <a:rPr lang="en-US" dirty="0" err="1"/>
              <a:t>eg</a:t>
            </a:r>
            <a:r>
              <a:rPr lang="en-US" dirty="0"/>
              <a:t> even with eating habits: biology/culture interactions (</a:t>
            </a:r>
            <a:r>
              <a:rPr lang="en-US" dirty="0" err="1"/>
              <a:t>eg</a:t>
            </a:r>
            <a:r>
              <a:rPr lang="en-US" dirty="0"/>
              <a:t> lactose intolerance and the presence of dairy in various cuisines), culture and environmental context interactions (</a:t>
            </a:r>
            <a:r>
              <a:rPr lang="en-US" dirty="0" err="1"/>
              <a:t>eg</a:t>
            </a:r>
            <a:r>
              <a:rPr lang="en-US" dirty="0"/>
              <a:t> local availability of plants, ingredients used in traditional cuisines)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Property valence – examples were negative, here novel neutral property. </a:t>
            </a:r>
          </a:p>
        </p:txBody>
      </p:sp>
      <p:sp>
        <p:nvSpPr>
          <p:cNvPr id="4" name="Slide Number Placeholder 3"/>
          <p:cNvSpPr>
            <a:spLocks noGrp="1"/>
          </p:cNvSpPr>
          <p:nvPr>
            <p:ph type="sldNum" sz="quarter" idx="5"/>
          </p:nvPr>
        </p:nvSpPr>
        <p:spPr/>
        <p:txBody>
          <a:bodyPr/>
          <a:lstStyle/>
          <a:p>
            <a:fld id="{4CC12544-2BEE-49BA-A42E-D7E3EBA33684}" type="slidenum">
              <a:rPr lang="en-US" smtClean="0"/>
              <a:t>62</a:t>
            </a:fld>
            <a:endParaRPr lang="en-US"/>
          </a:p>
        </p:txBody>
      </p:sp>
    </p:spTree>
    <p:extLst>
      <p:ext uri="{BB962C8B-B14F-4D97-AF65-F5344CB8AC3E}">
        <p14:creationId xmlns:p14="http://schemas.microsoft.com/office/powerpoint/2010/main" val="11859203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63</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65</a:t>
            </a:fld>
            <a:endParaRPr lang="en-US"/>
          </a:p>
        </p:txBody>
      </p:sp>
    </p:spTree>
    <p:extLst>
      <p:ext uri="{BB962C8B-B14F-4D97-AF65-F5344CB8AC3E}">
        <p14:creationId xmlns:p14="http://schemas.microsoft.com/office/powerpoint/2010/main" val="1914599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66</a:t>
            </a:fld>
            <a:endParaRPr lang="en-US"/>
          </a:p>
        </p:txBody>
      </p:sp>
    </p:spTree>
    <p:extLst>
      <p:ext uri="{BB962C8B-B14F-4D97-AF65-F5344CB8AC3E}">
        <p14:creationId xmlns:p14="http://schemas.microsoft.com/office/powerpoint/2010/main" val="4035322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67</a:t>
            </a:fld>
            <a:endParaRPr lang="en-US"/>
          </a:p>
        </p:txBody>
      </p:sp>
    </p:spTree>
    <p:extLst>
      <p:ext uri="{BB962C8B-B14F-4D97-AF65-F5344CB8AC3E}">
        <p14:creationId xmlns:p14="http://schemas.microsoft.com/office/powerpoint/2010/main" val="2870711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68</a:t>
            </a:fld>
            <a:endParaRPr lang="en-US"/>
          </a:p>
        </p:txBody>
      </p:sp>
    </p:spTree>
    <p:extLst>
      <p:ext uri="{BB962C8B-B14F-4D97-AF65-F5344CB8AC3E}">
        <p14:creationId xmlns:p14="http://schemas.microsoft.com/office/powerpoint/2010/main" val="1285132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69</a:t>
            </a:fld>
            <a:endParaRPr lang="en-US"/>
          </a:p>
        </p:txBody>
      </p:sp>
    </p:spTree>
    <p:extLst>
      <p:ext uri="{BB962C8B-B14F-4D97-AF65-F5344CB8AC3E}">
        <p14:creationId xmlns:p14="http://schemas.microsoft.com/office/powerpoint/2010/main" val="2114499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70</a:t>
            </a:fld>
            <a:endParaRPr lang="en-US"/>
          </a:p>
        </p:txBody>
      </p:sp>
    </p:spTree>
    <p:extLst>
      <p:ext uri="{BB962C8B-B14F-4D97-AF65-F5344CB8AC3E}">
        <p14:creationId xmlns:p14="http://schemas.microsoft.com/office/powerpoint/2010/main" val="537226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71</a:t>
            </a:fld>
            <a:endParaRPr lang="en-US"/>
          </a:p>
        </p:txBody>
      </p:sp>
    </p:spTree>
    <p:extLst>
      <p:ext uri="{BB962C8B-B14F-4D97-AF65-F5344CB8AC3E}">
        <p14:creationId xmlns:p14="http://schemas.microsoft.com/office/powerpoint/2010/main" val="2221874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Non-accidental – Something meaningful here, some causal structure to uncover.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Concluding non-accidental is already powerful, </a:t>
            </a:r>
            <a:r>
              <a:rPr lang="en-US" dirty="0" err="1"/>
              <a:t>eg</a:t>
            </a:r>
            <a:r>
              <a:rPr lang="en-US" dirty="0"/>
              <a:t> getting people to acknowledge that racial disparities are real is already a huge step.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(ELLEN analogy: </a:t>
            </a:r>
            <a:r>
              <a:rPr lang="en-US" dirty="0" err="1">
                <a:solidFill>
                  <a:schemeClr val="accent1"/>
                </a:solidFill>
              </a:rPr>
              <a:t>eg</a:t>
            </a:r>
            <a:r>
              <a:rPr lang="en-US" dirty="0">
                <a:solidFill>
                  <a:schemeClr val="accent1"/>
                </a:solidFill>
              </a:rPr>
              <a:t> climate change: are these past few seasons significantly non-accidentally hotter?)</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38505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follow what happens if we think the patterns are non-accidental. </a:t>
            </a:r>
            <a:r>
              <a:rPr lang="en-US" sz="1200" dirty="0">
                <a:latin typeface="Gill Sans Nova" panose="020B0602020104020203" pitchFamily="34" charset="0"/>
              </a:rPr>
              <a:t>Property is disproportionately frequent among members of a category</a:t>
            </a:r>
            <a:br>
              <a:rPr lang="en-US" sz="1200" dirty="0">
                <a:latin typeface="Gill Sans Nova" panose="020B0602020104020203" pitchFamily="34" charset="0"/>
              </a:rPr>
            </a:br>
            <a:r>
              <a:rPr lang="en-US" sz="1200" dirty="0">
                <a:latin typeface="Gill Sans Nova" panose="020B0602020104020203" pitchFamily="34" charset="0"/>
              </a:rPr>
              <a:t>for non-accidental reasons.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Triggers search for an explanation, for some causal structure.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might the underlying causal structure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4326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Type into chat: what might the cause of this be?</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20085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10/19/2020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10/19/2020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10/19/2020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10/19/2020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10/19/2020</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10/19/2020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10/19/2020</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10/19/2020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10/19/2020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hyperlink" Target="https://mariannazhang.github.io/" TargetMode="External"/><Relationship Id="rId3" Type="http://schemas.openxmlformats.org/officeDocument/2006/relationships/hyperlink" Target="https://github.com/mariannazhang/structural-consequences" TargetMode="External"/><Relationship Id="rId7"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2.gif"/><Relationship Id="rId5" Type="http://schemas.openxmlformats.org/officeDocument/2006/relationships/hyperlink" Target="https://osf.io/hz76n" TargetMode="External"/><Relationship Id="rId10" Type="http://schemas.openxmlformats.org/officeDocument/2006/relationships/hyperlink" Target="https://markmanlab.stanford.edu/" TargetMode="External"/><Relationship Id="rId4" Type="http://schemas.openxmlformats.org/officeDocument/2006/relationships/image" Target="../media/image30.png"/><Relationship Id="rId9" Type="http://schemas.openxmlformats.org/officeDocument/2006/relationships/hyperlink" Target="https://mailman.stanford.edu/mailman/listinfo/markman_lab"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62" y="1610748"/>
            <a:ext cx="3709616" cy="1920240"/>
          </a:xfrm>
        </p:spPr>
        <p:txBody>
          <a:bodyPr/>
          <a:lstStyle/>
          <a:p>
            <a:r>
              <a:rPr lang="en-US" dirty="0">
                <a:latin typeface="Gill Sans Nova" panose="020B06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3677665"/>
            <a:ext cx="3398520" cy="3126987"/>
          </a:xfrm>
        </p:spPr>
        <p:txBody>
          <a:bodyPr>
            <a:normAutofit/>
          </a:bodyPr>
          <a:lstStyle/>
          <a:p>
            <a:r>
              <a:rPr lang="en-US" sz="2400" dirty="0">
                <a:solidFill>
                  <a:schemeClr val="bg1">
                    <a:lumMod val="95000"/>
                  </a:schemeClr>
                </a:solidFill>
                <a:latin typeface="Gill Sans Nova" panose="020B0602020104020203" pitchFamily="34" charset="0"/>
                <a:cs typeface="Helvetica" panose="020B0604020202020204" pitchFamily="34" charset="0"/>
              </a:rPr>
              <a:t>3</a:t>
            </a:r>
            <a:r>
              <a:rPr lang="en-US" sz="2400" baseline="30000" dirty="0">
                <a:solidFill>
                  <a:schemeClr val="bg1">
                    <a:lumMod val="95000"/>
                  </a:schemeClr>
                </a:solidFill>
                <a:latin typeface="Gill Sans Nova" panose="020B0602020104020203" pitchFamily="34" charset="0"/>
                <a:cs typeface="Helvetica" panose="020B0604020202020204" pitchFamily="34" charset="0"/>
              </a:rPr>
              <a:t>rd</a:t>
            </a:r>
            <a:r>
              <a:rPr lang="en-US" sz="2400" dirty="0">
                <a:solidFill>
                  <a:schemeClr val="bg1">
                    <a:lumMod val="95000"/>
                  </a:schemeClr>
                </a:solidFill>
                <a:latin typeface="Gill Sans Nova" panose="020B0602020104020203" pitchFamily="34" charset="0"/>
                <a:cs typeface="Helvetica" panose="020B0604020202020204" pitchFamily="34" charset="0"/>
              </a:rPr>
              <a:t> year PhD student in Psychology </a:t>
            </a:r>
            <a:br>
              <a:rPr lang="en-US" sz="2400" dirty="0">
                <a:solidFill>
                  <a:schemeClr val="bg1">
                    <a:lumMod val="95000"/>
                  </a:schemeClr>
                </a:solidFill>
                <a:latin typeface="Gill Sans Nova" panose="020B0602020104020203" pitchFamily="34" charset="0"/>
                <a:cs typeface="Helvetica" panose="020B0604020202020204" pitchFamily="34" charset="0"/>
              </a:rPr>
            </a:br>
            <a:r>
              <a:rPr lang="en-US" sz="2400" dirty="0">
                <a:solidFill>
                  <a:schemeClr val="bg1">
                    <a:lumMod val="95000"/>
                  </a:schemeClr>
                </a:solidFill>
                <a:latin typeface="Gill Sans Nova" panose="020B0602020104020203" pitchFamily="34" charset="0"/>
                <a:cs typeface="Helvetica" panose="020B0604020202020204" pitchFamily="34" charset="0"/>
              </a:rPr>
              <a:t>with Ellen Markman</a:t>
            </a:r>
          </a:p>
          <a:p>
            <a:endParaRPr lang="en-US" sz="2400" dirty="0">
              <a:solidFill>
                <a:schemeClr val="bg1">
                  <a:lumMod val="95000"/>
                </a:schemeClr>
              </a:solidFill>
              <a:latin typeface="Gill Sans Nova" panose="020B0602020104020203" pitchFamily="34" charset="0"/>
              <a:cs typeface="Helvetica" panose="020B0604020202020204" pitchFamily="34" charset="0"/>
            </a:endParaRPr>
          </a:p>
          <a:p>
            <a:r>
              <a:rPr lang="en-US" sz="2400" dirty="0" err="1">
                <a:solidFill>
                  <a:schemeClr val="bg1">
                    <a:lumMod val="95000"/>
                  </a:schemeClr>
                </a:solidFill>
                <a:latin typeface="Gill Sans Nova" panose="020B0602020104020203" pitchFamily="34" charset="0"/>
                <a:cs typeface="Helvetica" panose="020B0604020202020204" pitchFamily="34" charset="0"/>
              </a:rPr>
              <a:t>CiCL</a:t>
            </a:r>
            <a:r>
              <a:rPr lang="en-US" sz="2400" dirty="0">
                <a:solidFill>
                  <a:schemeClr val="bg1">
                    <a:lumMod val="95000"/>
                  </a:schemeClr>
                </a:solidFill>
                <a:latin typeface="Gill Sans Nova" panose="020B0602020104020203" pitchFamily="34" charset="0"/>
                <a:cs typeface="Helvetica" panose="020B0604020202020204" pitchFamily="34" charset="0"/>
              </a:rPr>
              <a:t> lab meeting</a:t>
            </a:r>
          </a:p>
          <a:p>
            <a:r>
              <a:rPr lang="en-US" sz="2400" dirty="0">
                <a:solidFill>
                  <a:schemeClr val="bg1">
                    <a:lumMod val="95000"/>
                  </a:schemeClr>
                </a:solidFill>
                <a:latin typeface="Gill Sans Nova" panose="020B0602020104020203" pitchFamily="34" charset="0"/>
                <a:cs typeface="Helvetica" panose="020B0604020202020204" pitchFamily="34" charset="0"/>
              </a:rPr>
              <a:t>10.20.2020</a:t>
            </a:r>
          </a:p>
          <a:p>
            <a:endParaRPr lang="en-US" sz="2400" dirty="0">
              <a:latin typeface="Gill Sans Nova" panose="020B0602020104020203" pitchFamily="34" charset="0"/>
              <a:cs typeface="Helvetica" panose="020B0604020202020204" pitchFamily="34" charset="0"/>
            </a:endParaRPr>
          </a:p>
        </p:txBody>
      </p:sp>
      <p:sp>
        <p:nvSpPr>
          <p:cNvPr id="5" name="Title 1"/>
          <p:cNvSpPr txBox="1">
            <a:spLocks/>
          </p:cNvSpPr>
          <p:nvPr/>
        </p:nvSpPr>
        <p:spPr>
          <a:xfrm>
            <a:off x="601318" y="1146974"/>
            <a:ext cx="71441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Nova" panose="020B0602020104020203" pitchFamily="34" charset="0"/>
                <a:cs typeface="Helvetica" panose="020B0604020202020204" pitchFamily="34" charset="0"/>
              </a:rPr>
              <a:t>Structural representations of categories</a:t>
            </a:r>
          </a:p>
          <a:p>
            <a:pPr>
              <a:lnSpc>
                <a:spcPct val="100000"/>
              </a:lnSpc>
            </a:pPr>
            <a:r>
              <a:rPr lang="en-US" dirty="0">
                <a:solidFill>
                  <a:schemeClr val="bg1">
                    <a:lumMod val="50000"/>
                  </a:schemeClr>
                </a:solidFill>
                <a:latin typeface="Gill Sans Nova" panose="020B0602020104020203" pitchFamily="34" charset="0"/>
                <a:cs typeface="Helvetica" panose="020B0604020202020204" pitchFamily="34" charset="0"/>
              </a:rPr>
              <a:t>and why we should care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91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694138" y="675925"/>
            <a:ext cx="2695144" cy="185099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limited economic opportunities</a:t>
            </a:r>
            <a:endParaRPr lang="en-US" sz="1600" dirty="0">
              <a:solidFill>
                <a:schemeClr val="bg1">
                  <a:lumMod val="50000"/>
                </a:schemeClr>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5176514" y="1604592"/>
            <a:ext cx="1557984" cy="85046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culture</a:t>
            </a:r>
            <a:endParaRPr lang="en-US" sz="1600" dirty="0">
              <a:solidFill>
                <a:schemeClr val="bg1">
                  <a:lumMod val="50000"/>
                </a:schemeClr>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12" name="Straight Arrow Connector 11">
            <a:extLst>
              <a:ext uri="{FF2B5EF4-FFF2-40B4-BE49-F238E27FC236}">
                <a16:creationId xmlns:a16="http://schemas.microsoft.com/office/drawing/2014/main" id="{69880BD5-81D9-42DA-8705-707592FE9356}"/>
              </a:ext>
            </a:extLst>
          </p:cNvPr>
          <p:cNvCxnSpPr>
            <a:stCxn id="55" idx="4"/>
            <a:endCxn id="57" idx="0"/>
          </p:cNvCxnSpPr>
          <p:nvPr/>
        </p:nvCxnSpPr>
        <p:spPr>
          <a:xfrm>
            <a:off x="5955506" y="2455057"/>
            <a:ext cx="51166" cy="629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EA68C3C-20E0-4091-B730-B50E204ACCE5}"/>
              </a:ext>
            </a:extLst>
          </p:cNvPr>
          <p:cNvCxnSpPr>
            <a:cxnSpLocks/>
            <a:stCxn id="56" idx="4"/>
            <a:endCxn id="57" idx="0"/>
          </p:cNvCxnSpPr>
          <p:nvPr/>
        </p:nvCxnSpPr>
        <p:spPr>
          <a:xfrm flipH="1">
            <a:off x="6006672" y="2526922"/>
            <a:ext cx="2035038" cy="55795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22F372-0350-4B5A-9361-14DFCE53C365}"/>
              </a:ext>
            </a:extLst>
          </p:cNvPr>
          <p:cNvCxnSpPr>
            <a:cxnSpLocks/>
            <a:stCxn id="56" idx="4"/>
            <a:endCxn id="58" idx="0"/>
          </p:cNvCxnSpPr>
          <p:nvPr/>
        </p:nvCxnSpPr>
        <p:spPr>
          <a:xfrm flipH="1">
            <a:off x="7603166" y="2526922"/>
            <a:ext cx="438544" cy="1662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F4739E-3AFC-4DAF-98B9-EB673F657809}"/>
              </a:ext>
            </a:extLst>
          </p:cNvPr>
          <p:cNvCxnSpPr>
            <a:cxnSpLocks/>
            <a:stCxn id="53" idx="0"/>
            <a:endCxn id="59" idx="3"/>
          </p:cNvCxnSpPr>
          <p:nvPr/>
        </p:nvCxnSpPr>
        <p:spPr>
          <a:xfrm flipH="1" flipV="1">
            <a:off x="10140011" y="3947545"/>
            <a:ext cx="729860" cy="17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52C358-2AFC-4A5A-89A2-D2F25DAA713A}"/>
              </a:ext>
            </a:extLst>
          </p:cNvPr>
          <p:cNvCxnSpPr>
            <a:cxnSpLocks/>
            <a:stCxn id="56" idx="4"/>
            <a:endCxn id="59" idx="0"/>
          </p:cNvCxnSpPr>
          <p:nvPr/>
        </p:nvCxnSpPr>
        <p:spPr>
          <a:xfrm>
            <a:off x="8041710" y="2526922"/>
            <a:ext cx="1320207" cy="39413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7B5A484-7534-466B-9D64-A2C49B9C82B1}"/>
              </a:ext>
            </a:extLst>
          </p:cNvPr>
          <p:cNvCxnSpPr>
            <a:cxnSpLocks/>
            <a:stCxn id="58" idx="0"/>
            <a:endCxn id="59" idx="5"/>
          </p:cNvCxnSpPr>
          <p:nvPr/>
        </p:nvCxnSpPr>
        <p:spPr>
          <a:xfrm flipV="1">
            <a:off x="7603166" y="3947545"/>
            <a:ext cx="980657" cy="242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14E4C2-D541-4B26-B879-8E29C469F1B6}"/>
              </a:ext>
            </a:extLst>
          </p:cNvPr>
          <p:cNvSpPr/>
          <p:nvPr/>
        </p:nvSpPr>
        <p:spPr>
          <a:xfrm flipH="1">
            <a:off x="9373597" y="1675191"/>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polluted neighborhoods</a:t>
            </a:r>
            <a:endParaRPr lang="en-US" sz="1600" dirty="0">
              <a:solidFill>
                <a:schemeClr val="bg1">
                  <a:lumMod val="50000"/>
                </a:schemeClr>
              </a:solidFill>
              <a:latin typeface="Gill Sans Nova" panose="020B0602020104020203" pitchFamily="34" charset="0"/>
            </a:endParaRPr>
          </a:p>
        </p:txBody>
      </p:sp>
      <p:sp>
        <p:nvSpPr>
          <p:cNvPr id="36" name="Oval 35">
            <a:extLst>
              <a:ext uri="{FF2B5EF4-FFF2-40B4-BE49-F238E27FC236}">
                <a16:creationId xmlns:a16="http://schemas.microsoft.com/office/drawing/2014/main" id="{3268150F-6E7B-4173-885E-23AE95BC0484}"/>
              </a:ext>
            </a:extLst>
          </p:cNvPr>
          <p:cNvSpPr/>
          <p:nvPr/>
        </p:nvSpPr>
        <p:spPr>
          <a:xfrm flipH="1">
            <a:off x="9173863" y="235578"/>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housing segregation</a:t>
            </a:r>
            <a:endParaRPr lang="en-US" sz="1600" dirty="0">
              <a:solidFill>
                <a:schemeClr val="bg1">
                  <a:lumMod val="50000"/>
                </a:schemeClr>
              </a:solidFill>
              <a:latin typeface="Gill Sans Nova" panose="020B0602020104020203" pitchFamily="34" charset="0"/>
            </a:endParaRPr>
          </a:p>
        </p:txBody>
      </p:sp>
      <p:cxnSp>
        <p:nvCxnSpPr>
          <p:cNvPr id="42" name="Straight Arrow Connector 41">
            <a:extLst>
              <a:ext uri="{FF2B5EF4-FFF2-40B4-BE49-F238E27FC236}">
                <a16:creationId xmlns:a16="http://schemas.microsoft.com/office/drawing/2014/main" id="{D96786F4-245D-4314-818A-A462ED192F83}"/>
              </a:ext>
            </a:extLst>
          </p:cNvPr>
          <p:cNvCxnSpPr>
            <a:cxnSpLocks/>
            <a:stCxn id="35" idx="4"/>
            <a:endCxn id="53" idx="0"/>
          </p:cNvCxnSpPr>
          <p:nvPr/>
        </p:nvCxnSpPr>
        <p:spPr>
          <a:xfrm>
            <a:off x="10846703" y="2877796"/>
            <a:ext cx="23168" cy="1245866"/>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1313F0-F92E-47C3-824D-A7F003DD54C1}"/>
              </a:ext>
            </a:extLst>
          </p:cNvPr>
          <p:cNvCxnSpPr>
            <a:cxnSpLocks/>
            <a:stCxn id="36" idx="4"/>
            <a:endCxn id="35" idx="0"/>
          </p:cNvCxnSpPr>
          <p:nvPr/>
        </p:nvCxnSpPr>
        <p:spPr>
          <a:xfrm>
            <a:off x="10646969" y="1438183"/>
            <a:ext cx="199734" cy="23700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B273E4C-B002-4229-A320-BCAFECD4D389}"/>
              </a:ext>
            </a:extLst>
          </p:cNvPr>
          <p:cNvCxnSpPr>
            <a:cxnSpLocks/>
            <a:endCxn id="56" idx="2"/>
          </p:cNvCxnSpPr>
          <p:nvPr/>
        </p:nvCxnSpPr>
        <p:spPr>
          <a:xfrm flipH="1">
            <a:off x="9389282" y="1438183"/>
            <a:ext cx="1257687" cy="163241"/>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CD1F722-5833-416E-8C38-BA1662C2B9DA}"/>
              </a:ext>
            </a:extLst>
          </p:cNvPr>
          <p:cNvCxnSpPr>
            <a:cxnSpLocks/>
            <a:stCxn id="36" idx="4"/>
            <a:endCxn id="59" idx="0"/>
          </p:cNvCxnSpPr>
          <p:nvPr/>
        </p:nvCxnSpPr>
        <p:spPr>
          <a:xfrm flipH="1">
            <a:off x="9361917" y="1438183"/>
            <a:ext cx="1285052" cy="1482874"/>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BC1F004-9101-4D31-B379-A8365D871504}"/>
              </a:ext>
            </a:extLst>
          </p:cNvPr>
          <p:cNvCxnSpPr>
            <a:cxnSpLocks/>
            <a:stCxn id="36" idx="4"/>
            <a:endCxn id="57" idx="1"/>
          </p:cNvCxnSpPr>
          <p:nvPr/>
        </p:nvCxnSpPr>
        <p:spPr>
          <a:xfrm flipH="1">
            <a:off x="6959549" y="1438183"/>
            <a:ext cx="3687420" cy="182281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8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254922" y="385088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28" name="Straight Arrow Connector 27">
            <a:extLst>
              <a:ext uri="{FF2B5EF4-FFF2-40B4-BE49-F238E27FC236}">
                <a16:creationId xmlns:a16="http://schemas.microsoft.com/office/drawing/2014/main" id="{7BE273FD-89CB-4D08-AA29-C97640A2DDBB}"/>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47313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38454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5" grpId="0" animBg="1"/>
      <p:bldP spid="59" grpId="0" animBg="1"/>
      <p:bldP spid="42"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55" idx="4"/>
            <a:endCxn id="61" idx="0"/>
          </p:cNvCxnSpPr>
          <p:nvPr/>
        </p:nvCxnSpPr>
        <p:spPr>
          <a:xfrm flipH="1">
            <a:off x="7895849" y="5072390"/>
            <a:ext cx="2889061" cy="94872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3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gangs</a:t>
            </a:r>
            <a:endParaRPr lang="en-US" sz="1600" dirty="0">
              <a:solidFill>
                <a:schemeClr val="bg1">
                  <a:lumMod val="50000"/>
                </a:schemeClr>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49" idx="4"/>
            <a:endCxn id="61" idx="0"/>
          </p:cNvCxnSpPr>
          <p:nvPr/>
        </p:nvCxnSpPr>
        <p:spPr>
          <a:xfrm>
            <a:off x="6658577" y="5497202"/>
            <a:ext cx="1237272" cy="52391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07A8B-7CBF-4912-9376-7A697E7EE975}"/>
              </a:ext>
            </a:extLst>
          </p:cNvPr>
          <p:cNvCxnSpPr>
            <a:cxnSpLocks/>
            <a:stCxn id="53" idx="4"/>
            <a:endCxn id="61" idx="0"/>
          </p:cNvCxnSpPr>
          <p:nvPr/>
        </p:nvCxnSpPr>
        <p:spPr>
          <a:xfrm>
            <a:off x="6987086" y="4123662"/>
            <a:ext cx="908763"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99D68E-640F-403D-8BBC-6420D362A2E5}"/>
              </a:ext>
            </a:extLst>
          </p:cNvPr>
          <p:cNvCxnSpPr>
            <a:cxnSpLocks/>
            <a:stCxn id="56" idx="4"/>
            <a:endCxn id="59" idx="6"/>
          </p:cNvCxnSpPr>
          <p:nvPr/>
        </p:nvCxnSpPr>
        <p:spPr>
          <a:xfrm>
            <a:off x="8050028" y="2833254"/>
            <a:ext cx="585449" cy="43280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90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gangs</a:t>
            </a:r>
            <a:endParaRPr lang="en-US" sz="1600" dirty="0">
              <a:solidFill>
                <a:schemeClr val="bg1">
                  <a:lumMod val="50000"/>
                </a:schemeClr>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CB99D68E-640F-403D-8BBC-6420D362A2E5}"/>
              </a:ext>
            </a:extLst>
          </p:cNvPr>
          <p:cNvCxnSpPr>
            <a:cxnSpLocks/>
            <a:stCxn id="42" idx="4"/>
            <a:endCxn id="59" idx="1"/>
          </p:cNvCxnSpPr>
          <p:nvPr/>
        </p:nvCxnSpPr>
        <p:spPr>
          <a:xfrm flipH="1">
            <a:off x="10513962" y="2351117"/>
            <a:ext cx="506445" cy="48975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967198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F90C392-751B-40B3-9537-BFEB0A5ECAE7}"/>
              </a:ext>
            </a:extLst>
          </p:cNvPr>
          <p:cNvGrpSpPr/>
          <p:nvPr/>
        </p:nvGrpSpPr>
        <p:grpSpPr>
          <a:xfrm>
            <a:off x="9185811" y="979714"/>
            <a:ext cx="2178050" cy="2931397"/>
            <a:chOff x="9258383" y="2692400"/>
            <a:chExt cx="2178050" cy="2931397"/>
          </a:xfrm>
        </p:grpSpPr>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nvGrpSpPr>
          <p:cNvPr id="18" name="Group 17">
            <a:extLst>
              <a:ext uri="{FF2B5EF4-FFF2-40B4-BE49-F238E27FC236}">
                <a16:creationId xmlns:a16="http://schemas.microsoft.com/office/drawing/2014/main" id="{4B85E223-2D19-4D71-9575-1D0627389C78}"/>
              </a:ext>
            </a:extLst>
          </p:cNvPr>
          <p:cNvGrpSpPr/>
          <p:nvPr/>
        </p:nvGrpSpPr>
        <p:grpSpPr>
          <a:xfrm>
            <a:off x="759195" y="1017485"/>
            <a:ext cx="2057068" cy="3347206"/>
            <a:chOff x="831767" y="2730171"/>
            <a:chExt cx="2057068" cy="3347206"/>
          </a:xfrm>
        </p:grpSpPr>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grpSp>
      <p:grpSp>
        <p:nvGrpSpPr>
          <p:cNvPr id="16" name="Group 15">
            <a:extLst>
              <a:ext uri="{FF2B5EF4-FFF2-40B4-BE49-F238E27FC236}">
                <a16:creationId xmlns:a16="http://schemas.microsoft.com/office/drawing/2014/main" id="{A1266135-9585-41D1-AF3C-A2467EC29F78}"/>
              </a:ext>
            </a:extLst>
          </p:cNvPr>
          <p:cNvGrpSpPr/>
          <p:nvPr/>
        </p:nvGrpSpPr>
        <p:grpSpPr>
          <a:xfrm>
            <a:off x="3289877" y="1262777"/>
            <a:ext cx="5467101" cy="3558259"/>
            <a:chOff x="3362449" y="2975463"/>
            <a:chExt cx="5467101" cy="3558259"/>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F7CE5B7F-5D06-4121-AE27-1F58D7AA913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sp>
        <p:nvSpPr>
          <p:cNvPr id="20" name="Title 1">
            <a:extLst>
              <a:ext uri="{FF2B5EF4-FFF2-40B4-BE49-F238E27FC236}">
                <a16:creationId xmlns:a16="http://schemas.microsoft.com/office/drawing/2014/main" id="{F68D88E7-937B-4202-BBDF-93D92164283F}"/>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Construals by the type of cause cited as </a:t>
            </a:r>
            <a:r>
              <a:rPr lang="en-US" i="1" dirty="0">
                <a:solidFill>
                  <a:schemeClr val="tx1"/>
                </a:solidFill>
                <a:latin typeface="Gill Sans Nova" panose="020B0602020104020203" pitchFamily="34" charset="0"/>
                <a:cs typeface="Helvetica" panose="020B0604020202020204" pitchFamily="34" charset="0"/>
              </a:rPr>
              <a:t>the </a:t>
            </a:r>
            <a:r>
              <a:rPr lang="en-US" dirty="0">
                <a:solidFill>
                  <a:schemeClr val="tx1"/>
                </a:solidFill>
                <a:latin typeface="Gill Sans Nova" panose="020B0602020104020203" pitchFamily="34" charset="0"/>
                <a:cs typeface="Helvetica" panose="020B0604020202020204" pitchFamily="34" charset="0"/>
              </a:rPr>
              <a:t>cause</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5" name="Oval 24">
            <a:extLst>
              <a:ext uri="{FF2B5EF4-FFF2-40B4-BE49-F238E27FC236}">
                <a16:creationId xmlns:a16="http://schemas.microsoft.com/office/drawing/2014/main" id="{8623D6D8-0979-4336-9A80-8DEFD19A0BD4}"/>
              </a:ext>
            </a:extLst>
          </p:cNvPr>
          <p:cNvSpPr/>
          <p:nvPr/>
        </p:nvSpPr>
        <p:spPr>
          <a:xfrm flipH="1">
            <a:off x="4850786" y="5461996"/>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property</a:t>
            </a:r>
          </a:p>
        </p:txBody>
      </p:sp>
      <p:cxnSp>
        <p:nvCxnSpPr>
          <p:cNvPr id="26" name="Straight Arrow Connector 25">
            <a:extLst>
              <a:ext uri="{FF2B5EF4-FFF2-40B4-BE49-F238E27FC236}">
                <a16:creationId xmlns:a16="http://schemas.microsoft.com/office/drawing/2014/main" id="{64B6E75F-93E0-407D-A3A5-5A2962648686}"/>
              </a:ext>
            </a:extLst>
          </p:cNvPr>
          <p:cNvCxnSpPr>
            <a:cxnSpLocks/>
          </p:cNvCxnSpPr>
          <p:nvPr/>
        </p:nvCxnSpPr>
        <p:spPr>
          <a:xfrm>
            <a:off x="5997883" y="496958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AFFE29-D01E-438E-B365-8E5E12328A5B}"/>
              </a:ext>
            </a:extLst>
          </p:cNvPr>
          <p:cNvSpPr/>
          <p:nvPr/>
        </p:nvSpPr>
        <p:spPr>
          <a:xfrm flipH="1">
            <a:off x="5017033" y="4618707"/>
            <a:ext cx="513058" cy="462452"/>
          </a:xfrm>
          <a:prstGeom prst="ellipse">
            <a:avLst/>
          </a:prstGeom>
          <a:solidFill>
            <a:srgbClr val="498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sp>
        <p:nvSpPr>
          <p:cNvPr id="28" name="Oval 27">
            <a:extLst>
              <a:ext uri="{FF2B5EF4-FFF2-40B4-BE49-F238E27FC236}">
                <a16:creationId xmlns:a16="http://schemas.microsoft.com/office/drawing/2014/main" id="{643D0C0E-A3E2-4B7E-A7F7-545E7081060A}"/>
              </a:ext>
            </a:extLst>
          </p:cNvPr>
          <p:cNvSpPr/>
          <p:nvPr/>
        </p:nvSpPr>
        <p:spPr>
          <a:xfrm flipH="1">
            <a:off x="6562744" y="4598937"/>
            <a:ext cx="513058" cy="462452"/>
          </a:xfrm>
          <a:prstGeom prst="ellipse">
            <a:avLst/>
          </a:prstGeom>
          <a:solidFill>
            <a:srgbClr val="D969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sp>
        <p:nvSpPr>
          <p:cNvPr id="29" name="Oval 28">
            <a:extLst>
              <a:ext uri="{FF2B5EF4-FFF2-40B4-BE49-F238E27FC236}">
                <a16:creationId xmlns:a16="http://schemas.microsoft.com/office/drawing/2014/main" id="{40FF3B7B-B06A-4BB0-96F3-30ED4662695B}"/>
              </a:ext>
            </a:extLst>
          </p:cNvPr>
          <p:cNvSpPr/>
          <p:nvPr/>
        </p:nvSpPr>
        <p:spPr>
          <a:xfrm flipH="1">
            <a:off x="5766898" y="4618707"/>
            <a:ext cx="513058" cy="462452"/>
          </a:xfrm>
          <a:prstGeom prst="ellipse">
            <a:avLst/>
          </a:prstGeom>
          <a:solidFill>
            <a:srgbClr val="F2BF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2BEBCFB9-A5A9-4076-9473-F569ECC6BE29}"/>
              </a:ext>
            </a:extLst>
          </p:cNvPr>
          <p:cNvCxnSpPr>
            <a:cxnSpLocks/>
          </p:cNvCxnSpPr>
          <p:nvPr/>
        </p:nvCxnSpPr>
        <p:spPr>
          <a:xfrm>
            <a:off x="6832669" y="503874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7870E6-8A6F-4FAF-89F1-3D9383336C69}"/>
              </a:ext>
            </a:extLst>
          </p:cNvPr>
          <p:cNvCxnSpPr>
            <a:cxnSpLocks/>
          </p:cNvCxnSpPr>
          <p:nvPr/>
        </p:nvCxnSpPr>
        <p:spPr>
          <a:xfrm>
            <a:off x="5291988" y="5038746"/>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8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A8B4F3FF-C370-409E-AFDA-AEDAFE612776}"/>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Lst>
          </a:blip>
          <a:srcRect l="32963" r="31296" b="14815"/>
          <a:stretch/>
        </p:blipFill>
        <p:spPr>
          <a:xfrm>
            <a:off x="5508791" y="2975463"/>
            <a:ext cx="927100" cy="2209668"/>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5">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5">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5">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5">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299A20DF-5778-49C3-8D3A-8E29EA4AA70E}"/>
              </a:ext>
            </a:extLst>
          </p:cNvPr>
          <p:cNvSpPr txBox="1">
            <a:spLocks/>
          </p:cNvSpPr>
          <p:nvPr/>
        </p:nvSpPr>
        <p:spPr>
          <a:xfrm>
            <a:off x="2499470" y="962237"/>
            <a:ext cx="7508131" cy="150853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300" dirty="0">
                <a:solidFill>
                  <a:srgbClr val="49808C"/>
                </a:solidFill>
                <a:latin typeface="Gill Sans Nova" panose="020B0602020104020203" pitchFamily="34" charset="0"/>
                <a:cs typeface="Helvetica" panose="020B0604020202020204" pitchFamily="34" charset="0"/>
              </a:rPr>
              <a:t>causes internal to individuals in group</a:t>
            </a:r>
          </a:p>
          <a:p>
            <a:pPr algn="ctr">
              <a:lnSpc>
                <a:spcPct val="100000"/>
              </a:lnSpc>
            </a:pPr>
            <a:r>
              <a:rPr lang="en-US"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p>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(including biological essentialism)</a:t>
            </a:r>
          </a:p>
        </p:txBody>
      </p:sp>
      <p:sp>
        <p:nvSpPr>
          <p:cNvPr id="16" name="Oval 15">
            <a:extLst>
              <a:ext uri="{FF2B5EF4-FFF2-40B4-BE49-F238E27FC236}">
                <a16:creationId xmlns:a16="http://schemas.microsoft.com/office/drawing/2014/main" id="{105C2784-3751-44F5-B00C-C98D7CF2001C}"/>
              </a:ext>
            </a:extLst>
          </p:cNvPr>
          <p:cNvSpPr/>
          <p:nvPr/>
        </p:nvSpPr>
        <p:spPr>
          <a:xfrm flipH="1">
            <a:off x="6177341" y="6128363"/>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7" name="Straight Arrow Connector 16">
            <a:extLst>
              <a:ext uri="{FF2B5EF4-FFF2-40B4-BE49-F238E27FC236}">
                <a16:creationId xmlns:a16="http://schemas.microsoft.com/office/drawing/2014/main" id="{FF1BEBE0-2D9F-4801-979B-A4147386FA29}"/>
              </a:ext>
            </a:extLst>
          </p:cNvPr>
          <p:cNvCxnSpPr>
            <a:cxnSpLocks/>
          </p:cNvCxnSpPr>
          <p:nvPr/>
        </p:nvCxnSpPr>
        <p:spPr>
          <a:xfrm>
            <a:off x="7324438" y="5635950"/>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63C7785-75C4-449B-8C9F-C70FD5784471}"/>
              </a:ext>
            </a:extLst>
          </p:cNvPr>
          <p:cNvSpPr/>
          <p:nvPr/>
        </p:nvSpPr>
        <p:spPr>
          <a:xfrm flipH="1">
            <a:off x="6332580" y="4963936"/>
            <a:ext cx="1997734" cy="725379"/>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criminal disposition</a:t>
            </a:r>
            <a:endParaRPr lang="en-US" sz="1400" dirty="0">
              <a:solidFill>
                <a:sysClr val="windowText" lastClr="000000"/>
              </a:solidFill>
              <a:latin typeface="Gill Sans Nova" panose="020B0602020104020203" pitchFamily="34" charset="0"/>
            </a:endParaRPr>
          </a:p>
        </p:txBody>
      </p:sp>
      <p:sp>
        <p:nvSpPr>
          <p:cNvPr id="19" name="Oval 18">
            <a:extLst>
              <a:ext uri="{FF2B5EF4-FFF2-40B4-BE49-F238E27FC236}">
                <a16:creationId xmlns:a16="http://schemas.microsoft.com/office/drawing/2014/main" id="{B3210546-11BE-440B-89EC-7B34058B6DA7}"/>
              </a:ext>
            </a:extLst>
          </p:cNvPr>
          <p:cNvSpPr/>
          <p:nvPr/>
        </p:nvSpPr>
        <p:spPr>
          <a:xfrm flipH="1">
            <a:off x="3745668" y="6139566"/>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0" name="Straight Arrow Connector 19">
            <a:extLst>
              <a:ext uri="{FF2B5EF4-FFF2-40B4-BE49-F238E27FC236}">
                <a16:creationId xmlns:a16="http://schemas.microsoft.com/office/drawing/2014/main" id="{203FC0AF-E748-46B4-A590-6FBA9A366565}"/>
              </a:ext>
            </a:extLst>
          </p:cNvPr>
          <p:cNvCxnSpPr>
            <a:cxnSpLocks/>
          </p:cNvCxnSpPr>
          <p:nvPr/>
        </p:nvCxnSpPr>
        <p:spPr>
          <a:xfrm>
            <a:off x="4892765" y="564715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A34D453-A740-4DA5-AF28-F6A1EBD898A1}"/>
              </a:ext>
            </a:extLst>
          </p:cNvPr>
          <p:cNvSpPr/>
          <p:nvPr/>
        </p:nvSpPr>
        <p:spPr>
          <a:xfrm flipH="1">
            <a:off x="3900907" y="4975139"/>
            <a:ext cx="1997734" cy="725379"/>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biologically vulnerable</a:t>
            </a:r>
            <a:endParaRPr lang="en-US" sz="1400" dirty="0">
              <a:solidFill>
                <a:sysClr val="windowText" lastClr="000000"/>
              </a:solidFill>
              <a:latin typeface="Gill Sans Nova" panose="020B0602020104020203" pitchFamily="34" charset="0"/>
            </a:endParaRPr>
          </a:p>
        </p:txBody>
      </p:sp>
      <p:sp>
        <p:nvSpPr>
          <p:cNvPr id="2" name="Title 1">
            <a:extLst>
              <a:ext uri="{FF2B5EF4-FFF2-40B4-BE49-F238E27FC236}">
                <a16:creationId xmlns:a16="http://schemas.microsoft.com/office/drawing/2014/main" id="{1EB721AF-98D4-4E38-8914-90868B6FFCD4}"/>
              </a:ext>
            </a:extLst>
          </p:cNvPr>
          <p:cNvSpPr txBox="1">
            <a:spLocks/>
          </p:cNvSpPr>
          <p:nvPr/>
        </p:nvSpPr>
        <p:spPr>
          <a:xfrm>
            <a:off x="8186660" y="6435780"/>
            <a:ext cx="4005340" cy="3533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Gill Sans Nova" panose="020B0602020104020203" pitchFamily="34" charset="0"/>
                <a:cs typeface="Helvetica" panose="020B0604020202020204" pitchFamily="34" charset="0"/>
              </a:rPr>
              <a:t>Gelman, 2003</a:t>
            </a:r>
          </a:p>
        </p:txBody>
      </p:sp>
    </p:spTree>
    <p:extLst>
      <p:ext uri="{BB962C8B-B14F-4D97-AF65-F5344CB8AC3E}">
        <p14:creationId xmlns:p14="http://schemas.microsoft.com/office/powerpoint/2010/main" val="6428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Visualization | CDC">
            <a:extLst>
              <a:ext uri="{FF2B5EF4-FFF2-40B4-BE49-F238E27FC236}">
                <a16:creationId xmlns:a16="http://schemas.microsoft.com/office/drawing/2014/main" id="{3DD8177E-BBDC-4D46-9A3E-E8A6B192A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7" y="1623120"/>
            <a:ext cx="10287000" cy="57864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6992BEC4-7954-46C8-8C00-C0630198668E}"/>
              </a:ext>
            </a:extLst>
          </p:cNvPr>
          <p:cNvSpPr/>
          <p:nvPr/>
        </p:nvSpPr>
        <p:spPr>
          <a:xfrm>
            <a:off x="8108516" y="5079193"/>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B36D2F-B317-4C74-928D-CE348C53EFCD}"/>
              </a:ext>
            </a:extLst>
          </p:cNvPr>
          <p:cNvSpPr/>
          <p:nvPr/>
        </p:nvSpPr>
        <p:spPr>
          <a:xfrm>
            <a:off x="5816600" y="2617746"/>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C59C65C-B19B-4217-841A-FED224B972C6}"/>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 name="Rectangle: Rounded Corners 1">
            <a:extLst>
              <a:ext uri="{FF2B5EF4-FFF2-40B4-BE49-F238E27FC236}">
                <a16:creationId xmlns:a16="http://schemas.microsoft.com/office/drawing/2014/main" id="{128414ED-0F2E-4A9D-949B-F974773B1E47}"/>
              </a:ext>
            </a:extLst>
          </p:cNvPr>
          <p:cNvSpPr/>
          <p:nvPr/>
        </p:nvSpPr>
        <p:spPr>
          <a:xfrm>
            <a:off x="430598" y="2726422"/>
            <a:ext cx="5207000" cy="39243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5D6BB1B-45A1-4EB7-B1C2-CA24B741448A}"/>
              </a:ext>
            </a:extLst>
          </p:cNvPr>
          <p:cNvGrpSpPr/>
          <p:nvPr/>
        </p:nvGrpSpPr>
        <p:grpSpPr>
          <a:xfrm>
            <a:off x="10605702" y="2724845"/>
            <a:ext cx="1457724" cy="1447799"/>
            <a:chOff x="10605702" y="2724845"/>
            <a:chExt cx="1457724" cy="1447799"/>
          </a:xfrm>
        </p:grpSpPr>
        <p:sp>
          <p:nvSpPr>
            <p:cNvPr id="36" name="Oval 35">
              <a:extLst>
                <a:ext uri="{FF2B5EF4-FFF2-40B4-BE49-F238E27FC236}">
                  <a16:creationId xmlns:a16="http://schemas.microsoft.com/office/drawing/2014/main" id="{C434864A-1C29-49DA-9EB6-917BD8625FAA}"/>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0C076E2-9E32-4E3C-BBEB-67639574FA98}"/>
                </a:ext>
              </a:extLst>
            </p:cNvPr>
            <p:cNvGrpSpPr/>
            <p:nvPr/>
          </p:nvGrpSpPr>
          <p:grpSpPr>
            <a:xfrm flipH="1">
              <a:off x="10756624" y="2724845"/>
              <a:ext cx="1059520" cy="1300122"/>
              <a:chOff x="9347996" y="3061105"/>
              <a:chExt cx="2088437" cy="2562692"/>
            </a:xfrm>
          </p:grpSpPr>
          <p:pic>
            <p:nvPicPr>
              <p:cNvPr id="22" name="Picture 21" descr="A picture containing shape&#10;&#10;Description automatically generated">
                <a:extLst>
                  <a:ext uri="{FF2B5EF4-FFF2-40B4-BE49-F238E27FC236}">
                    <a16:creationId xmlns:a16="http://schemas.microsoft.com/office/drawing/2014/main" id="{9C50E564-8E0D-4679-822A-833F11DC8AF2}"/>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FC533DB0-2828-43FE-9795-7021E56B7893}"/>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2" name="Group 31">
            <a:extLst>
              <a:ext uri="{FF2B5EF4-FFF2-40B4-BE49-F238E27FC236}">
                <a16:creationId xmlns:a16="http://schemas.microsoft.com/office/drawing/2014/main" id="{B4594C2F-8B3E-40D5-ABB5-E3FA93C8862E}"/>
              </a:ext>
            </a:extLst>
          </p:cNvPr>
          <p:cNvGrpSpPr/>
          <p:nvPr/>
        </p:nvGrpSpPr>
        <p:grpSpPr>
          <a:xfrm>
            <a:off x="7742001" y="2674571"/>
            <a:ext cx="2773607" cy="1805200"/>
            <a:chOff x="7742001" y="2674571"/>
            <a:chExt cx="2773607" cy="1805200"/>
          </a:xfrm>
        </p:grpSpPr>
        <p:sp>
          <p:nvSpPr>
            <p:cNvPr id="28" name="Oval 27">
              <a:extLst>
                <a:ext uri="{FF2B5EF4-FFF2-40B4-BE49-F238E27FC236}">
                  <a16:creationId xmlns:a16="http://schemas.microsoft.com/office/drawing/2014/main" id="{A9AFD6CB-C4C6-44DC-AC79-BF0415743044}"/>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shape&#10;&#10;Description automatically generated">
              <a:extLst>
                <a:ext uri="{FF2B5EF4-FFF2-40B4-BE49-F238E27FC236}">
                  <a16:creationId xmlns:a16="http://schemas.microsoft.com/office/drawing/2014/main" id="{4AECEE70-A4D3-42E2-8D01-02A1B17B460C}"/>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7603CE9E-5142-43AA-9C5A-CDE7A0D29568}"/>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A9579906-33A6-454D-8091-24D4E6E127B1}"/>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33" name="Rectangle 32">
            <a:extLst>
              <a:ext uri="{FF2B5EF4-FFF2-40B4-BE49-F238E27FC236}">
                <a16:creationId xmlns:a16="http://schemas.microsoft.com/office/drawing/2014/main" id="{1C84B103-DE39-412C-9CEF-52C37157BB62}"/>
              </a:ext>
            </a:extLst>
          </p:cNvPr>
          <p:cNvSpPr/>
          <p:nvPr/>
        </p:nvSpPr>
        <p:spPr>
          <a:xfrm>
            <a:off x="8271149" y="4905730"/>
            <a:ext cx="2511151" cy="92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1C18904-FA39-4C66-A8AE-32A1D32C084C}"/>
              </a:ext>
            </a:extLst>
          </p:cNvPr>
          <p:cNvSpPr/>
          <p:nvPr/>
        </p:nvSpPr>
        <p:spPr>
          <a:xfrm flipH="1">
            <a:off x="8170607" y="4785666"/>
            <a:ext cx="1916393" cy="86005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41F8BB22-CD91-4DD3-AB29-D71F0461E747}"/>
              </a:ext>
            </a:extLst>
          </p:cNvPr>
          <p:cNvCxnSpPr>
            <a:cxnSpLocks/>
            <a:stCxn id="28" idx="4"/>
            <a:endCxn id="34" idx="0"/>
          </p:cNvCxnSpPr>
          <p:nvPr/>
        </p:nvCxnSpPr>
        <p:spPr>
          <a:xfrm flipH="1">
            <a:off x="9128803" y="4479771"/>
            <a:ext cx="1" cy="3058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E93C0A0-651E-4642-8664-8EE59FDBBC3D}"/>
              </a:ext>
            </a:extLst>
          </p:cNvPr>
          <p:cNvGrpSpPr/>
          <p:nvPr/>
        </p:nvGrpSpPr>
        <p:grpSpPr>
          <a:xfrm>
            <a:off x="6201313" y="2718329"/>
            <a:ext cx="1457724" cy="1532774"/>
            <a:chOff x="6201313" y="2718329"/>
            <a:chExt cx="1457724" cy="1532774"/>
          </a:xfrm>
        </p:grpSpPr>
        <p:sp>
          <p:nvSpPr>
            <p:cNvPr id="38" name="Oval 37">
              <a:extLst>
                <a:ext uri="{FF2B5EF4-FFF2-40B4-BE49-F238E27FC236}">
                  <a16:creationId xmlns:a16="http://schemas.microsoft.com/office/drawing/2014/main" id="{DBE5D23A-F43D-440D-9565-AC3B1D2E4FE4}"/>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A08095E-2BD0-4E0A-8B4C-D28A06D56552}"/>
                </a:ext>
              </a:extLst>
            </p:cNvPr>
            <p:cNvGrpSpPr/>
            <p:nvPr/>
          </p:nvGrpSpPr>
          <p:grpSpPr>
            <a:xfrm flipH="1">
              <a:off x="6505148" y="2718329"/>
              <a:ext cx="988882" cy="1332509"/>
              <a:chOff x="1003384" y="3002960"/>
              <a:chExt cx="1949201" cy="2626529"/>
            </a:xfrm>
          </p:grpSpPr>
          <p:pic>
            <p:nvPicPr>
              <p:cNvPr id="25" name="Picture 24" descr="A picture containing shape&#10;&#10;Description automatically generated">
                <a:extLst>
                  <a:ext uri="{FF2B5EF4-FFF2-40B4-BE49-F238E27FC236}">
                    <a16:creationId xmlns:a16="http://schemas.microsoft.com/office/drawing/2014/main" id="{B721D797-1AA6-43BC-ABD7-6F06000EDD61}"/>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EEB35B78-B033-4F09-B1A9-ACA5F294101F}"/>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pic>
        <p:nvPicPr>
          <p:cNvPr id="43" name="Picture 2" descr="Data Visualization | CDC">
            <a:extLst>
              <a:ext uri="{FF2B5EF4-FFF2-40B4-BE49-F238E27FC236}">
                <a16:creationId xmlns:a16="http://schemas.microsoft.com/office/drawing/2014/main" id="{9B2CAAD6-DCAA-4720-AB8B-AA5AC8F9E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59" t="71592" b="19874"/>
          <a:stretch/>
        </p:blipFill>
        <p:spPr bwMode="auto">
          <a:xfrm>
            <a:off x="9965756" y="6284547"/>
            <a:ext cx="2226244" cy="4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59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2F1BE02-96B3-473D-9FA4-C417FC8F6A03}"/>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A93977CE-CCE9-419C-8C63-2B35D5C1072A}"/>
              </a:ext>
            </a:extLst>
          </p:cNvPr>
          <p:cNvSpPr txBox="1">
            <a:spLocks/>
          </p:cNvSpPr>
          <p:nvPr/>
        </p:nvSpPr>
        <p:spPr>
          <a:xfrm>
            <a:off x="2868717" y="692643"/>
            <a:ext cx="6389666" cy="210951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800" dirty="0">
                <a:solidFill>
                  <a:srgbClr val="C09200"/>
                </a:solidFill>
                <a:latin typeface="Gill Sans Nova" panose="020B0602020104020203" pitchFamily="34" charset="0"/>
                <a:cs typeface="Helvetica" panose="020B0604020202020204" pitchFamily="34" charset="0"/>
              </a:rPr>
              <a:t>causes external to an individual but internal to the group</a:t>
            </a:r>
          </a:p>
          <a:p>
            <a:pPr algn="ctr">
              <a:lnSpc>
                <a:spcPct val="100000"/>
              </a:lnSpc>
            </a:pPr>
            <a:r>
              <a:rPr lang="en-US" sz="45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pic>
        <p:nvPicPr>
          <p:cNvPr id="4" name="Picture 3" descr="A picture containing shape&#10;&#10;Description automatically generated">
            <a:extLst>
              <a:ext uri="{FF2B5EF4-FFF2-40B4-BE49-F238E27FC236}">
                <a16:creationId xmlns:a16="http://schemas.microsoft.com/office/drawing/2014/main" id="{C0F18C2D-3116-4D0B-83B4-6E4EFC54EF9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sp>
        <p:nvSpPr>
          <p:cNvPr id="14" name="Oval 13">
            <a:extLst>
              <a:ext uri="{FF2B5EF4-FFF2-40B4-BE49-F238E27FC236}">
                <a16:creationId xmlns:a16="http://schemas.microsoft.com/office/drawing/2014/main" id="{7B3BC2B9-18B3-4CB6-B8E0-BCE048199752}"/>
              </a:ext>
            </a:extLst>
          </p:cNvPr>
          <p:cNvSpPr/>
          <p:nvPr/>
        </p:nvSpPr>
        <p:spPr>
          <a:xfrm flipH="1">
            <a:off x="7089010" y="607737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5" name="Straight Arrow Connector 14">
            <a:extLst>
              <a:ext uri="{FF2B5EF4-FFF2-40B4-BE49-F238E27FC236}">
                <a16:creationId xmlns:a16="http://schemas.microsoft.com/office/drawing/2014/main" id="{89D06974-94DD-4C18-BEFA-B34ED0655010}"/>
              </a:ext>
            </a:extLst>
          </p:cNvPr>
          <p:cNvCxnSpPr>
            <a:cxnSpLocks/>
          </p:cNvCxnSpPr>
          <p:nvPr/>
        </p:nvCxnSpPr>
        <p:spPr>
          <a:xfrm>
            <a:off x="8236107"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D7A8453-F87D-4842-9C12-71A4EAA71003}"/>
              </a:ext>
            </a:extLst>
          </p:cNvPr>
          <p:cNvSpPr/>
          <p:nvPr/>
        </p:nvSpPr>
        <p:spPr>
          <a:xfrm flipH="1">
            <a:off x="7244249" y="4912950"/>
            <a:ext cx="1997734" cy="725379"/>
          </a:xfrm>
          <a:prstGeom prst="ellipse">
            <a:avLst/>
          </a:prstGeom>
          <a:solidFill>
            <a:srgbClr val="FFEE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culture of violence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89993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6EABA91-E7D2-47C0-9108-24279BDA6663}"/>
              </a:ext>
            </a:extLst>
          </p:cNvPr>
          <p:cNvPicPr>
            <a:picLocks noChangeAspect="1"/>
          </p:cNvPicPr>
          <p:nvPr/>
        </p:nvPicPr>
        <p:blipFill rotWithShape="1">
          <a:blip r:embed="rId3"/>
          <a:srcRect t="6548" b="14610"/>
          <a:stretch/>
        </p:blipFill>
        <p:spPr>
          <a:xfrm flipH="1">
            <a:off x="9107717" y="-48184"/>
            <a:ext cx="2029697" cy="1600258"/>
          </a:xfrm>
          <a:prstGeom prst="rect">
            <a:avLst/>
          </a:prstGeom>
        </p:spPr>
      </p:pic>
      <p:sp>
        <p:nvSpPr>
          <p:cNvPr id="24" name="Freeform: Shape 23">
            <a:extLst>
              <a:ext uri="{FF2B5EF4-FFF2-40B4-BE49-F238E27FC236}">
                <a16:creationId xmlns:a16="http://schemas.microsoft.com/office/drawing/2014/main" id="{E6D14B4A-56CA-4115-94DA-42A6C351BBB0}"/>
              </a:ext>
            </a:extLst>
          </p:cNvPr>
          <p:cNvSpPr/>
          <p:nvPr/>
        </p:nvSpPr>
        <p:spPr>
          <a:xfrm>
            <a:off x="4787900" y="929672"/>
            <a:ext cx="5283200" cy="4470400"/>
          </a:xfrm>
          <a:custGeom>
            <a:avLst/>
            <a:gdLst>
              <a:gd name="connsiteX0" fmla="*/ 4953000 w 5283200"/>
              <a:gd name="connsiteY0" fmla="*/ 0 h 4470400"/>
              <a:gd name="connsiteX1" fmla="*/ 0 w 5283200"/>
              <a:gd name="connsiteY1" fmla="*/ 3911600 h 4470400"/>
              <a:gd name="connsiteX2" fmla="*/ 12700 w 5283200"/>
              <a:gd name="connsiteY2" fmla="*/ 4152900 h 4470400"/>
              <a:gd name="connsiteX3" fmla="*/ 25400 w 5283200"/>
              <a:gd name="connsiteY3" fmla="*/ 4191000 h 4470400"/>
              <a:gd name="connsiteX4" fmla="*/ 63500 w 5283200"/>
              <a:gd name="connsiteY4" fmla="*/ 4229100 h 4470400"/>
              <a:gd name="connsiteX5" fmla="*/ 127000 w 5283200"/>
              <a:gd name="connsiteY5" fmla="*/ 4292600 h 4470400"/>
              <a:gd name="connsiteX6" fmla="*/ 165100 w 5283200"/>
              <a:gd name="connsiteY6" fmla="*/ 4305300 h 4470400"/>
              <a:gd name="connsiteX7" fmla="*/ 215900 w 5283200"/>
              <a:gd name="connsiteY7" fmla="*/ 4330700 h 4470400"/>
              <a:gd name="connsiteX8" fmla="*/ 254000 w 5283200"/>
              <a:gd name="connsiteY8" fmla="*/ 4343400 h 4470400"/>
              <a:gd name="connsiteX9" fmla="*/ 355600 w 5283200"/>
              <a:gd name="connsiteY9" fmla="*/ 4381500 h 4470400"/>
              <a:gd name="connsiteX10" fmla="*/ 673100 w 5283200"/>
              <a:gd name="connsiteY10" fmla="*/ 4394200 h 4470400"/>
              <a:gd name="connsiteX11" fmla="*/ 901700 w 5283200"/>
              <a:gd name="connsiteY11" fmla="*/ 4419600 h 4470400"/>
              <a:gd name="connsiteX12" fmla="*/ 990600 w 5283200"/>
              <a:gd name="connsiteY12" fmla="*/ 4445000 h 4470400"/>
              <a:gd name="connsiteX13" fmla="*/ 1066800 w 5283200"/>
              <a:gd name="connsiteY13" fmla="*/ 4470400 h 4470400"/>
              <a:gd name="connsiteX14" fmla="*/ 1689100 w 5283200"/>
              <a:gd name="connsiteY14" fmla="*/ 4457700 h 4470400"/>
              <a:gd name="connsiteX15" fmla="*/ 1727200 w 5283200"/>
              <a:gd name="connsiteY15" fmla="*/ 4445000 h 4470400"/>
              <a:gd name="connsiteX16" fmla="*/ 1778000 w 5283200"/>
              <a:gd name="connsiteY16" fmla="*/ 4432300 h 4470400"/>
              <a:gd name="connsiteX17" fmla="*/ 1816100 w 5283200"/>
              <a:gd name="connsiteY17" fmla="*/ 4406900 h 4470400"/>
              <a:gd name="connsiteX18" fmla="*/ 1955800 w 5283200"/>
              <a:gd name="connsiteY18" fmla="*/ 4381500 h 4470400"/>
              <a:gd name="connsiteX19" fmla="*/ 2070100 w 5283200"/>
              <a:gd name="connsiteY19" fmla="*/ 4318000 h 4470400"/>
              <a:gd name="connsiteX20" fmla="*/ 2108200 w 5283200"/>
              <a:gd name="connsiteY20" fmla="*/ 4305300 h 4470400"/>
              <a:gd name="connsiteX21" fmla="*/ 2146300 w 5283200"/>
              <a:gd name="connsiteY21" fmla="*/ 4267200 h 4470400"/>
              <a:gd name="connsiteX22" fmla="*/ 2171700 w 5283200"/>
              <a:gd name="connsiteY22" fmla="*/ 4216400 h 4470400"/>
              <a:gd name="connsiteX23" fmla="*/ 2235200 w 5283200"/>
              <a:gd name="connsiteY23" fmla="*/ 4216400 h 4470400"/>
              <a:gd name="connsiteX24" fmla="*/ 5283200 w 5283200"/>
              <a:gd name="connsiteY24" fmla="*/ 292100 h 4470400"/>
              <a:gd name="connsiteX25" fmla="*/ 4953000 w 5283200"/>
              <a:gd name="connsiteY25"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83200" h="4470400">
                <a:moveTo>
                  <a:pt x="4953000" y="0"/>
                </a:moveTo>
                <a:lnTo>
                  <a:pt x="0" y="3911600"/>
                </a:lnTo>
                <a:cubicBezTo>
                  <a:pt x="4233" y="3992033"/>
                  <a:pt x="5408" y="4072686"/>
                  <a:pt x="12700" y="4152900"/>
                </a:cubicBezTo>
                <a:cubicBezTo>
                  <a:pt x="13912" y="4166232"/>
                  <a:pt x="17974" y="4179861"/>
                  <a:pt x="25400" y="4191000"/>
                </a:cubicBezTo>
                <a:cubicBezTo>
                  <a:pt x="35363" y="4205944"/>
                  <a:pt x="52002" y="4215302"/>
                  <a:pt x="63500" y="4229100"/>
                </a:cubicBezTo>
                <a:cubicBezTo>
                  <a:pt x="99786" y="4272643"/>
                  <a:pt x="73781" y="4265990"/>
                  <a:pt x="127000" y="4292600"/>
                </a:cubicBezTo>
                <a:cubicBezTo>
                  <a:pt x="138974" y="4298587"/>
                  <a:pt x="152795" y="4300027"/>
                  <a:pt x="165100" y="4305300"/>
                </a:cubicBezTo>
                <a:cubicBezTo>
                  <a:pt x="182501" y="4312758"/>
                  <a:pt x="198499" y="4323242"/>
                  <a:pt x="215900" y="4330700"/>
                </a:cubicBezTo>
                <a:cubicBezTo>
                  <a:pt x="228205" y="4335973"/>
                  <a:pt x="242026" y="4337413"/>
                  <a:pt x="254000" y="4343400"/>
                </a:cubicBezTo>
                <a:cubicBezTo>
                  <a:pt x="314550" y="4373675"/>
                  <a:pt x="270784" y="4375846"/>
                  <a:pt x="355600" y="4381500"/>
                </a:cubicBezTo>
                <a:cubicBezTo>
                  <a:pt x="461283" y="4388546"/>
                  <a:pt x="567267" y="4389967"/>
                  <a:pt x="673100" y="4394200"/>
                </a:cubicBezTo>
                <a:cubicBezTo>
                  <a:pt x="749300" y="4402667"/>
                  <a:pt x="828965" y="4395355"/>
                  <a:pt x="901700" y="4419600"/>
                </a:cubicBezTo>
                <a:cubicBezTo>
                  <a:pt x="1029743" y="4462281"/>
                  <a:pt x="831132" y="4397160"/>
                  <a:pt x="990600" y="4445000"/>
                </a:cubicBezTo>
                <a:cubicBezTo>
                  <a:pt x="1016245" y="4452693"/>
                  <a:pt x="1041400" y="4461933"/>
                  <a:pt x="1066800" y="4470400"/>
                </a:cubicBezTo>
                <a:lnTo>
                  <a:pt x="1689100" y="4457700"/>
                </a:lnTo>
                <a:cubicBezTo>
                  <a:pt x="1702477" y="4457185"/>
                  <a:pt x="1714328" y="4448678"/>
                  <a:pt x="1727200" y="4445000"/>
                </a:cubicBezTo>
                <a:cubicBezTo>
                  <a:pt x="1743983" y="4440205"/>
                  <a:pt x="1761067" y="4436533"/>
                  <a:pt x="1778000" y="4432300"/>
                </a:cubicBezTo>
                <a:cubicBezTo>
                  <a:pt x="1790700" y="4423833"/>
                  <a:pt x="1802448" y="4413726"/>
                  <a:pt x="1816100" y="4406900"/>
                </a:cubicBezTo>
                <a:cubicBezTo>
                  <a:pt x="1855255" y="4387323"/>
                  <a:pt x="1920777" y="4385878"/>
                  <a:pt x="1955800" y="4381500"/>
                </a:cubicBezTo>
                <a:cubicBezTo>
                  <a:pt x="2012832" y="4324468"/>
                  <a:pt x="1976861" y="4349080"/>
                  <a:pt x="2070100" y="4318000"/>
                </a:cubicBezTo>
                <a:lnTo>
                  <a:pt x="2108200" y="4305300"/>
                </a:lnTo>
                <a:cubicBezTo>
                  <a:pt x="2120900" y="4292600"/>
                  <a:pt x="2135861" y="4281815"/>
                  <a:pt x="2146300" y="4267200"/>
                </a:cubicBezTo>
                <a:cubicBezTo>
                  <a:pt x="2157304" y="4251794"/>
                  <a:pt x="2155262" y="4225793"/>
                  <a:pt x="2171700" y="4216400"/>
                </a:cubicBezTo>
                <a:cubicBezTo>
                  <a:pt x="2190078" y="4205898"/>
                  <a:pt x="2214033" y="4216400"/>
                  <a:pt x="2235200" y="4216400"/>
                </a:cubicBezTo>
                <a:lnTo>
                  <a:pt x="5283200" y="292100"/>
                </a:lnTo>
                <a:lnTo>
                  <a:pt x="4953000" y="0"/>
                </a:lnTo>
                <a:close/>
              </a:path>
            </a:pathLst>
          </a:custGeom>
          <a:gradFill flip="none" rotWithShape="1">
            <a:gsLst>
              <a:gs pos="100000">
                <a:srgbClr val="FFFFC5">
                  <a:alpha val="20000"/>
                </a:srgbClr>
              </a:gs>
              <a:gs pos="29000">
                <a:srgbClr val="FFFFC5">
                  <a:alpha val="90000"/>
                </a:srgbClr>
              </a:gs>
            </a:gsLst>
            <a:lin ang="54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4"/>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4">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4"/>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4">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4">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D164722-4CA1-4FBD-8C33-89136299F983}"/>
              </a:ext>
            </a:extLst>
          </p:cNvPr>
          <p:cNvPicPr>
            <a:picLocks noChangeAspect="1"/>
          </p:cNvPicPr>
          <p:nvPr/>
        </p:nvPicPr>
        <p:blipFill rotWithShape="1">
          <a:blip r:embed="rId3"/>
          <a:srcRect t="6547" b="12755"/>
          <a:stretch/>
        </p:blipFill>
        <p:spPr>
          <a:xfrm>
            <a:off x="324676" y="-48183"/>
            <a:ext cx="3037774" cy="2451428"/>
          </a:xfrm>
          <a:prstGeom prst="rect">
            <a:avLst/>
          </a:prstGeom>
        </p:spPr>
      </p:pic>
      <p:pic>
        <p:nvPicPr>
          <p:cNvPr id="15" name="Picture 14">
            <a:extLst>
              <a:ext uri="{FF2B5EF4-FFF2-40B4-BE49-F238E27FC236}">
                <a16:creationId xmlns:a16="http://schemas.microsoft.com/office/drawing/2014/main" id="{25FF39E2-9B0A-4D17-A72F-C62D4DF978C5}"/>
              </a:ext>
            </a:extLst>
          </p:cNvPr>
          <p:cNvPicPr>
            <a:picLocks noChangeAspect="1"/>
          </p:cNvPicPr>
          <p:nvPr/>
        </p:nvPicPr>
        <p:blipFill rotWithShape="1">
          <a:blip r:embed="rId3"/>
          <a:srcRect t="6548" b="13116"/>
          <a:stretch/>
        </p:blipFill>
        <p:spPr>
          <a:xfrm flipH="1">
            <a:off x="10020008" y="0"/>
            <a:ext cx="2630757" cy="2113450"/>
          </a:xfrm>
          <a:prstGeom prst="rect">
            <a:avLst/>
          </a:prstGeom>
        </p:spPr>
      </p:pic>
      <p:sp>
        <p:nvSpPr>
          <p:cNvPr id="20" name="Freeform: Shape 19">
            <a:extLst>
              <a:ext uri="{FF2B5EF4-FFF2-40B4-BE49-F238E27FC236}">
                <a16:creationId xmlns:a16="http://schemas.microsoft.com/office/drawing/2014/main" id="{CB5F1DC1-AF0C-4B20-B64D-19CB62DB8107}"/>
              </a:ext>
            </a:extLst>
          </p:cNvPr>
          <p:cNvSpPr/>
          <p:nvPr/>
        </p:nvSpPr>
        <p:spPr>
          <a:xfrm>
            <a:off x="1843563" y="1404584"/>
            <a:ext cx="6690852" cy="4890052"/>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4"/>
          <a:srcRect l="32963" r="31296" b="14815"/>
          <a:stretch/>
        </p:blipFill>
        <p:spPr>
          <a:xfrm>
            <a:off x="6235700" y="3429000"/>
            <a:ext cx="1193800" cy="2845326"/>
          </a:xfrm>
          <a:prstGeom prst="rect">
            <a:avLst/>
          </a:prstGeom>
        </p:spPr>
      </p:pic>
      <p:sp>
        <p:nvSpPr>
          <p:cNvPr id="26" name="Freeform: Shape 25">
            <a:extLst>
              <a:ext uri="{FF2B5EF4-FFF2-40B4-BE49-F238E27FC236}">
                <a16:creationId xmlns:a16="http://schemas.microsoft.com/office/drawing/2014/main" id="{16946E35-FB42-42B2-9D26-C44F26E15E67}"/>
              </a:ext>
            </a:extLst>
          </p:cNvPr>
          <p:cNvSpPr/>
          <p:nvPr/>
        </p:nvSpPr>
        <p:spPr>
          <a:xfrm>
            <a:off x="2739569" y="1311234"/>
            <a:ext cx="8547598" cy="5055811"/>
          </a:xfrm>
          <a:custGeom>
            <a:avLst/>
            <a:gdLst>
              <a:gd name="connsiteX0" fmla="*/ 8013700 w 8356600"/>
              <a:gd name="connsiteY0" fmla="*/ 0 h 4927600"/>
              <a:gd name="connsiteX1" fmla="*/ 12700 w 8356600"/>
              <a:gd name="connsiteY1" fmla="*/ 4013200 h 4927600"/>
              <a:gd name="connsiteX2" fmla="*/ 0 w 8356600"/>
              <a:gd name="connsiteY2" fmla="*/ 4152900 h 4927600"/>
              <a:gd name="connsiteX3" fmla="*/ 50800 w 8356600"/>
              <a:gd name="connsiteY3" fmla="*/ 4254500 h 4927600"/>
              <a:gd name="connsiteX4" fmla="*/ 139700 w 8356600"/>
              <a:gd name="connsiteY4" fmla="*/ 4318000 h 4927600"/>
              <a:gd name="connsiteX5" fmla="*/ 215900 w 8356600"/>
              <a:gd name="connsiteY5" fmla="*/ 4394200 h 4927600"/>
              <a:gd name="connsiteX6" fmla="*/ 279400 w 8356600"/>
              <a:gd name="connsiteY6" fmla="*/ 4483100 h 4927600"/>
              <a:gd name="connsiteX7" fmla="*/ 330200 w 8356600"/>
              <a:gd name="connsiteY7" fmla="*/ 4521200 h 4927600"/>
              <a:gd name="connsiteX8" fmla="*/ 406400 w 8356600"/>
              <a:gd name="connsiteY8" fmla="*/ 4572000 h 4927600"/>
              <a:gd name="connsiteX9" fmla="*/ 431800 w 8356600"/>
              <a:gd name="connsiteY9" fmla="*/ 4610100 h 4927600"/>
              <a:gd name="connsiteX10" fmla="*/ 558800 w 8356600"/>
              <a:gd name="connsiteY10" fmla="*/ 4648200 h 4927600"/>
              <a:gd name="connsiteX11" fmla="*/ 596900 w 8356600"/>
              <a:gd name="connsiteY11" fmla="*/ 4660900 h 4927600"/>
              <a:gd name="connsiteX12" fmla="*/ 698500 w 8356600"/>
              <a:gd name="connsiteY12" fmla="*/ 4686300 h 4927600"/>
              <a:gd name="connsiteX13" fmla="*/ 749300 w 8356600"/>
              <a:gd name="connsiteY13" fmla="*/ 4699000 h 4927600"/>
              <a:gd name="connsiteX14" fmla="*/ 838200 w 8356600"/>
              <a:gd name="connsiteY14" fmla="*/ 4737100 h 4927600"/>
              <a:gd name="connsiteX15" fmla="*/ 901700 w 8356600"/>
              <a:gd name="connsiteY15" fmla="*/ 4775200 h 4927600"/>
              <a:gd name="connsiteX16" fmla="*/ 1130300 w 8356600"/>
              <a:gd name="connsiteY16" fmla="*/ 4800600 h 4927600"/>
              <a:gd name="connsiteX17" fmla="*/ 1333500 w 8356600"/>
              <a:gd name="connsiteY17" fmla="*/ 4826000 h 4927600"/>
              <a:gd name="connsiteX18" fmla="*/ 1397000 w 8356600"/>
              <a:gd name="connsiteY18" fmla="*/ 4838700 h 4927600"/>
              <a:gd name="connsiteX19" fmla="*/ 1663700 w 8356600"/>
              <a:gd name="connsiteY19" fmla="*/ 4876800 h 4927600"/>
              <a:gd name="connsiteX20" fmla="*/ 1752600 w 8356600"/>
              <a:gd name="connsiteY20" fmla="*/ 4889500 h 4927600"/>
              <a:gd name="connsiteX21" fmla="*/ 1993900 w 8356600"/>
              <a:gd name="connsiteY21" fmla="*/ 4914900 h 4927600"/>
              <a:gd name="connsiteX22" fmla="*/ 2082800 w 8356600"/>
              <a:gd name="connsiteY22" fmla="*/ 4927600 h 4927600"/>
              <a:gd name="connsiteX23" fmla="*/ 3822700 w 8356600"/>
              <a:gd name="connsiteY23" fmla="*/ 4914900 h 4927600"/>
              <a:gd name="connsiteX24" fmla="*/ 3860800 w 8356600"/>
              <a:gd name="connsiteY24" fmla="*/ 4902200 h 4927600"/>
              <a:gd name="connsiteX25" fmla="*/ 3924300 w 8356600"/>
              <a:gd name="connsiteY25" fmla="*/ 4889500 h 4927600"/>
              <a:gd name="connsiteX26" fmla="*/ 3962400 w 8356600"/>
              <a:gd name="connsiteY26" fmla="*/ 4864100 h 4927600"/>
              <a:gd name="connsiteX27" fmla="*/ 4038600 w 8356600"/>
              <a:gd name="connsiteY27" fmla="*/ 4838700 h 4927600"/>
              <a:gd name="connsiteX28" fmla="*/ 4127500 w 8356600"/>
              <a:gd name="connsiteY28" fmla="*/ 4813300 h 4927600"/>
              <a:gd name="connsiteX29" fmla="*/ 4191000 w 8356600"/>
              <a:gd name="connsiteY29" fmla="*/ 4800600 h 4927600"/>
              <a:gd name="connsiteX30" fmla="*/ 4229100 w 8356600"/>
              <a:gd name="connsiteY30" fmla="*/ 4787900 h 4927600"/>
              <a:gd name="connsiteX31" fmla="*/ 4279900 w 8356600"/>
              <a:gd name="connsiteY31" fmla="*/ 4775200 h 4927600"/>
              <a:gd name="connsiteX32" fmla="*/ 4330700 w 8356600"/>
              <a:gd name="connsiteY32" fmla="*/ 4749800 h 4927600"/>
              <a:gd name="connsiteX33" fmla="*/ 4457700 w 8356600"/>
              <a:gd name="connsiteY33" fmla="*/ 4737100 h 4927600"/>
              <a:gd name="connsiteX34" fmla="*/ 4533900 w 8356600"/>
              <a:gd name="connsiteY34" fmla="*/ 4686300 h 4927600"/>
              <a:gd name="connsiteX35" fmla="*/ 4610100 w 8356600"/>
              <a:gd name="connsiteY35" fmla="*/ 4622800 h 4927600"/>
              <a:gd name="connsiteX36" fmla="*/ 4711700 w 8356600"/>
              <a:gd name="connsiteY36" fmla="*/ 4508500 h 4927600"/>
              <a:gd name="connsiteX37" fmla="*/ 4749800 w 8356600"/>
              <a:gd name="connsiteY37" fmla="*/ 4483100 h 4927600"/>
              <a:gd name="connsiteX38" fmla="*/ 4826000 w 8356600"/>
              <a:gd name="connsiteY38" fmla="*/ 4419600 h 4927600"/>
              <a:gd name="connsiteX39" fmla="*/ 4851400 w 8356600"/>
              <a:gd name="connsiteY39" fmla="*/ 4343400 h 4927600"/>
              <a:gd name="connsiteX40" fmla="*/ 4927600 w 8356600"/>
              <a:gd name="connsiteY40" fmla="*/ 4279900 h 4927600"/>
              <a:gd name="connsiteX41" fmla="*/ 4953000 w 8356600"/>
              <a:gd name="connsiteY41" fmla="*/ 4241800 h 4927600"/>
              <a:gd name="connsiteX42" fmla="*/ 4953000 w 8356600"/>
              <a:gd name="connsiteY42" fmla="*/ 4216400 h 4927600"/>
              <a:gd name="connsiteX43" fmla="*/ 8356600 w 8356600"/>
              <a:gd name="connsiteY43" fmla="*/ 304800 h 4927600"/>
              <a:gd name="connsiteX44" fmla="*/ 8064500 w 8356600"/>
              <a:gd name="connsiteY44" fmla="*/ 0 h 4927600"/>
              <a:gd name="connsiteX45" fmla="*/ 8013700 w 8356600"/>
              <a:gd name="connsiteY45" fmla="*/ 0 h 492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356600" h="4927600">
                <a:moveTo>
                  <a:pt x="8013700" y="0"/>
                </a:moveTo>
                <a:lnTo>
                  <a:pt x="12700" y="4013200"/>
                </a:lnTo>
                <a:lnTo>
                  <a:pt x="0" y="4152900"/>
                </a:lnTo>
                <a:cubicBezTo>
                  <a:pt x="16933" y="4186767"/>
                  <a:pt x="28529" y="4223878"/>
                  <a:pt x="50800" y="4254500"/>
                </a:cubicBezTo>
                <a:cubicBezTo>
                  <a:pt x="77467" y="4291167"/>
                  <a:pt x="110196" y="4288496"/>
                  <a:pt x="139700" y="4318000"/>
                </a:cubicBezTo>
                <a:cubicBezTo>
                  <a:pt x="234216" y="4412516"/>
                  <a:pt x="126110" y="4334340"/>
                  <a:pt x="215900" y="4394200"/>
                </a:cubicBezTo>
                <a:cubicBezTo>
                  <a:pt x="230322" y="4415833"/>
                  <a:pt x="263647" y="4467347"/>
                  <a:pt x="279400" y="4483100"/>
                </a:cubicBezTo>
                <a:cubicBezTo>
                  <a:pt x="294367" y="4498067"/>
                  <a:pt x="312860" y="4509062"/>
                  <a:pt x="330200" y="4521200"/>
                </a:cubicBezTo>
                <a:cubicBezTo>
                  <a:pt x="355209" y="4538706"/>
                  <a:pt x="406400" y="4572000"/>
                  <a:pt x="406400" y="4572000"/>
                </a:cubicBezTo>
                <a:cubicBezTo>
                  <a:pt x="414867" y="4584700"/>
                  <a:pt x="418857" y="4602010"/>
                  <a:pt x="431800" y="4610100"/>
                </a:cubicBezTo>
                <a:cubicBezTo>
                  <a:pt x="457215" y="4625985"/>
                  <a:pt x="525928" y="4638808"/>
                  <a:pt x="558800" y="4648200"/>
                </a:cubicBezTo>
                <a:cubicBezTo>
                  <a:pt x="571672" y="4651878"/>
                  <a:pt x="583985" y="4657378"/>
                  <a:pt x="596900" y="4660900"/>
                </a:cubicBezTo>
                <a:cubicBezTo>
                  <a:pt x="630579" y="4670085"/>
                  <a:pt x="664633" y="4677833"/>
                  <a:pt x="698500" y="4686300"/>
                </a:cubicBezTo>
                <a:cubicBezTo>
                  <a:pt x="715433" y="4690533"/>
                  <a:pt x="733257" y="4692124"/>
                  <a:pt x="749300" y="4699000"/>
                </a:cubicBezTo>
                <a:cubicBezTo>
                  <a:pt x="778933" y="4711700"/>
                  <a:pt x="809364" y="4722682"/>
                  <a:pt x="838200" y="4737100"/>
                </a:cubicBezTo>
                <a:cubicBezTo>
                  <a:pt x="860278" y="4748139"/>
                  <a:pt x="878107" y="4767941"/>
                  <a:pt x="901700" y="4775200"/>
                </a:cubicBezTo>
                <a:cubicBezTo>
                  <a:pt x="919011" y="4780527"/>
                  <a:pt x="1127032" y="4800273"/>
                  <a:pt x="1130300" y="4800600"/>
                </a:cubicBezTo>
                <a:cubicBezTo>
                  <a:pt x="1245627" y="4829432"/>
                  <a:pt x="1119685" y="4800845"/>
                  <a:pt x="1333500" y="4826000"/>
                </a:cubicBezTo>
                <a:cubicBezTo>
                  <a:pt x="1354938" y="4828522"/>
                  <a:pt x="1375665" y="4835418"/>
                  <a:pt x="1397000" y="4838700"/>
                </a:cubicBezTo>
                <a:cubicBezTo>
                  <a:pt x="1485758" y="4852355"/>
                  <a:pt x="1574800" y="4864100"/>
                  <a:pt x="1663700" y="4876800"/>
                </a:cubicBezTo>
                <a:lnTo>
                  <a:pt x="1752600" y="4889500"/>
                </a:lnTo>
                <a:cubicBezTo>
                  <a:pt x="1859323" y="4925074"/>
                  <a:pt x="1755842" y="4894199"/>
                  <a:pt x="1993900" y="4914900"/>
                </a:cubicBezTo>
                <a:cubicBezTo>
                  <a:pt x="2023722" y="4917493"/>
                  <a:pt x="2053167" y="4923367"/>
                  <a:pt x="2082800" y="4927600"/>
                </a:cubicBezTo>
                <a:lnTo>
                  <a:pt x="3822700" y="4914900"/>
                </a:lnTo>
                <a:cubicBezTo>
                  <a:pt x="3836086" y="4914709"/>
                  <a:pt x="3847813" y="4905447"/>
                  <a:pt x="3860800" y="4902200"/>
                </a:cubicBezTo>
                <a:cubicBezTo>
                  <a:pt x="3881741" y="4896965"/>
                  <a:pt x="3903133" y="4893733"/>
                  <a:pt x="3924300" y="4889500"/>
                </a:cubicBezTo>
                <a:cubicBezTo>
                  <a:pt x="3937000" y="4881033"/>
                  <a:pt x="3948452" y="4870299"/>
                  <a:pt x="3962400" y="4864100"/>
                </a:cubicBezTo>
                <a:cubicBezTo>
                  <a:pt x="3986866" y="4853226"/>
                  <a:pt x="4013200" y="4847167"/>
                  <a:pt x="4038600" y="4838700"/>
                </a:cubicBezTo>
                <a:cubicBezTo>
                  <a:pt x="4081028" y="4824557"/>
                  <a:pt x="4079660" y="4823931"/>
                  <a:pt x="4127500" y="4813300"/>
                </a:cubicBezTo>
                <a:cubicBezTo>
                  <a:pt x="4148572" y="4808617"/>
                  <a:pt x="4170059" y="4805835"/>
                  <a:pt x="4191000" y="4800600"/>
                </a:cubicBezTo>
                <a:cubicBezTo>
                  <a:pt x="4203987" y="4797353"/>
                  <a:pt x="4216228" y="4791578"/>
                  <a:pt x="4229100" y="4787900"/>
                </a:cubicBezTo>
                <a:cubicBezTo>
                  <a:pt x="4245883" y="4783105"/>
                  <a:pt x="4263557" y="4781329"/>
                  <a:pt x="4279900" y="4775200"/>
                </a:cubicBezTo>
                <a:cubicBezTo>
                  <a:pt x="4297627" y="4768553"/>
                  <a:pt x="4312188" y="4753767"/>
                  <a:pt x="4330700" y="4749800"/>
                </a:cubicBezTo>
                <a:cubicBezTo>
                  <a:pt x="4372300" y="4740886"/>
                  <a:pt x="4415367" y="4741333"/>
                  <a:pt x="4457700" y="4737100"/>
                </a:cubicBezTo>
                <a:cubicBezTo>
                  <a:pt x="4483100" y="4720167"/>
                  <a:pt x="4515584" y="4710722"/>
                  <a:pt x="4533900" y="4686300"/>
                </a:cubicBezTo>
                <a:cubicBezTo>
                  <a:pt x="4580032" y="4624790"/>
                  <a:pt x="4551920" y="4642193"/>
                  <a:pt x="4610100" y="4622800"/>
                </a:cubicBezTo>
                <a:cubicBezTo>
                  <a:pt x="4640639" y="4576991"/>
                  <a:pt x="4659504" y="4543297"/>
                  <a:pt x="4711700" y="4508500"/>
                </a:cubicBezTo>
                <a:cubicBezTo>
                  <a:pt x="4724400" y="4500033"/>
                  <a:pt x="4738074" y="4492871"/>
                  <a:pt x="4749800" y="4483100"/>
                </a:cubicBezTo>
                <a:cubicBezTo>
                  <a:pt x="4847586" y="4401612"/>
                  <a:pt x="4731405" y="4482663"/>
                  <a:pt x="4826000" y="4419600"/>
                </a:cubicBezTo>
                <a:cubicBezTo>
                  <a:pt x="4834467" y="4394200"/>
                  <a:pt x="4829123" y="4358252"/>
                  <a:pt x="4851400" y="4343400"/>
                </a:cubicBezTo>
                <a:cubicBezTo>
                  <a:pt x="4888862" y="4318425"/>
                  <a:pt x="4897042" y="4316570"/>
                  <a:pt x="4927600" y="4279900"/>
                </a:cubicBezTo>
                <a:cubicBezTo>
                  <a:pt x="4937371" y="4268174"/>
                  <a:pt x="4947331" y="4255972"/>
                  <a:pt x="4953000" y="4241800"/>
                </a:cubicBezTo>
                <a:cubicBezTo>
                  <a:pt x="4956144" y="4233939"/>
                  <a:pt x="4953000" y="4224867"/>
                  <a:pt x="4953000" y="4216400"/>
                </a:cubicBezTo>
                <a:lnTo>
                  <a:pt x="8356600" y="304800"/>
                </a:lnTo>
                <a:lnTo>
                  <a:pt x="8064500" y="0"/>
                </a:lnTo>
                <a:lnTo>
                  <a:pt x="8013700" y="0"/>
                </a:lnTo>
                <a:close/>
              </a:path>
            </a:pathLst>
          </a:custGeom>
          <a:gradFill flip="none" rotWithShape="1">
            <a:gsLst>
              <a:gs pos="100000">
                <a:srgbClr val="FFFFC5">
                  <a:alpha val="20000"/>
                </a:srgbClr>
              </a:gs>
              <a:gs pos="29000">
                <a:srgbClr val="FFFFC5">
                  <a:alpha val="90000"/>
                </a:srgbClr>
              </a:gs>
            </a:gsLst>
            <a:lin ang="81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93977CE-CCE9-419C-8C63-2B35D5C1072A}"/>
              </a:ext>
            </a:extLst>
          </p:cNvPr>
          <p:cNvSpPr txBox="1">
            <a:spLocks/>
          </p:cNvSpPr>
          <p:nvPr/>
        </p:nvSpPr>
        <p:spPr>
          <a:xfrm>
            <a:off x="2722831" y="717100"/>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400" dirty="0">
                <a:solidFill>
                  <a:srgbClr val="C00000"/>
                </a:solidFill>
                <a:latin typeface="Gill Sans Nova" panose="020B0602020104020203" pitchFamily="34" charset="0"/>
                <a:cs typeface="Helvetica" panose="020B0604020202020204" pitchFamily="34" charset="0"/>
              </a:rPr>
              <a:t>causes external to the group</a:t>
            </a:r>
          </a:p>
          <a:p>
            <a:pPr algn="ctr">
              <a:lnSpc>
                <a:spcPct val="100000"/>
              </a:lnSpc>
            </a:pPr>
            <a:r>
              <a:rPr lang="en-US" sz="36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a:t>
            </a:r>
            <a:br>
              <a:rPr lang="en-US" sz="3600" dirty="0">
                <a:solidFill>
                  <a:schemeClr val="tx1">
                    <a:lumMod val="50000"/>
                    <a:lumOff val="50000"/>
                  </a:schemeClr>
                </a:solidFill>
                <a:latin typeface="Gill Sans Nova" panose="020B0602020104020203" pitchFamily="34" charset="0"/>
                <a:cs typeface="Helvetica" panose="020B0604020202020204" pitchFamily="34" charset="0"/>
              </a:rPr>
            </a:br>
            <a:r>
              <a:rPr lang="en-US" sz="3600" dirty="0">
                <a:solidFill>
                  <a:schemeClr val="tx1">
                    <a:lumMod val="50000"/>
                    <a:lumOff val="50000"/>
                  </a:schemeClr>
                </a:solidFill>
                <a:latin typeface="Gill Sans Nova" panose="020B0602020104020203" pitchFamily="34" charset="0"/>
                <a:cs typeface="Helvetica" panose="020B0604020202020204" pitchFamily="34" charset="0"/>
              </a:rPr>
              <a:t>social systems, economic systems</a:t>
            </a:r>
          </a:p>
        </p:txBody>
      </p:sp>
      <p:sp>
        <p:nvSpPr>
          <p:cNvPr id="31" name="Oval 30">
            <a:extLst>
              <a:ext uri="{FF2B5EF4-FFF2-40B4-BE49-F238E27FC236}">
                <a16:creationId xmlns:a16="http://schemas.microsoft.com/office/drawing/2014/main" id="{B4728ED2-16D1-4150-83F4-4B59ECE63D52}"/>
              </a:ext>
            </a:extLst>
          </p:cNvPr>
          <p:cNvSpPr/>
          <p:nvPr/>
        </p:nvSpPr>
        <p:spPr>
          <a:xfrm flipH="1">
            <a:off x="7221362" y="607737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32" name="Straight Arrow Connector 31">
            <a:extLst>
              <a:ext uri="{FF2B5EF4-FFF2-40B4-BE49-F238E27FC236}">
                <a16:creationId xmlns:a16="http://schemas.microsoft.com/office/drawing/2014/main" id="{F2EA6418-F742-4456-BF9F-A8AFA93216E4}"/>
              </a:ext>
            </a:extLst>
          </p:cNvPr>
          <p:cNvCxnSpPr>
            <a:cxnSpLocks/>
          </p:cNvCxnSpPr>
          <p:nvPr/>
        </p:nvCxnSpPr>
        <p:spPr>
          <a:xfrm>
            <a:off x="8368459"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5F6C169-D65B-406C-8237-733811023B86}"/>
              </a:ext>
            </a:extLst>
          </p:cNvPr>
          <p:cNvSpPr/>
          <p:nvPr/>
        </p:nvSpPr>
        <p:spPr>
          <a:xfrm flipH="1">
            <a:off x="7362813" y="4851662"/>
            <a:ext cx="1997734" cy="725379"/>
          </a:xfrm>
          <a:prstGeom prst="ellipse">
            <a:avLst/>
          </a:prstGeom>
          <a:solidFill>
            <a:srgbClr val="EEBC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racial bias in policing</a:t>
            </a:r>
            <a:endParaRPr lang="en-US" sz="1400" dirty="0">
              <a:solidFill>
                <a:sysClr val="windowText" lastClr="000000"/>
              </a:solidFill>
              <a:latin typeface="Gill Sans Nova" panose="020B0602020104020203" pitchFamily="34" charset="0"/>
            </a:endParaRPr>
          </a:p>
        </p:txBody>
      </p:sp>
      <p:sp>
        <p:nvSpPr>
          <p:cNvPr id="34" name="Oval 33">
            <a:extLst>
              <a:ext uri="{FF2B5EF4-FFF2-40B4-BE49-F238E27FC236}">
                <a16:creationId xmlns:a16="http://schemas.microsoft.com/office/drawing/2014/main" id="{B45C8E8F-F9CA-4ECA-BEC8-9171AA4ADFE2}"/>
              </a:ext>
            </a:extLst>
          </p:cNvPr>
          <p:cNvSpPr/>
          <p:nvPr/>
        </p:nvSpPr>
        <p:spPr>
          <a:xfrm flipH="1">
            <a:off x="2771745" y="6140900"/>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328BB158-BEBC-482A-9B2F-61CA381AEE5C}"/>
              </a:ext>
            </a:extLst>
          </p:cNvPr>
          <p:cNvCxnSpPr>
            <a:cxnSpLocks/>
          </p:cNvCxnSpPr>
          <p:nvPr/>
        </p:nvCxnSpPr>
        <p:spPr>
          <a:xfrm>
            <a:off x="3918842" y="564848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015FDE-4B51-4A14-BA4A-1F8EE5B93403}"/>
              </a:ext>
            </a:extLst>
          </p:cNvPr>
          <p:cNvSpPr/>
          <p:nvPr/>
        </p:nvSpPr>
        <p:spPr>
          <a:xfrm flipH="1">
            <a:off x="2926984" y="4750327"/>
            <a:ext cx="1997734" cy="951526"/>
          </a:xfrm>
          <a:prstGeom prst="ellipse">
            <a:avLst/>
          </a:prstGeom>
          <a:solidFill>
            <a:srgbClr val="EEBC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essential jobs w high exposure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25993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Tree>
    <p:extLst>
      <p:ext uri="{BB962C8B-B14F-4D97-AF65-F5344CB8AC3E}">
        <p14:creationId xmlns:p14="http://schemas.microsoft.com/office/powerpoint/2010/main" val="1416237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9" name="Title 1">
            <a:extLst>
              <a:ext uri="{FF2B5EF4-FFF2-40B4-BE49-F238E27FC236}">
                <a16:creationId xmlns:a16="http://schemas.microsoft.com/office/drawing/2014/main" id="{F1231D6E-4E9B-45D9-B007-AF7F727682FB}"/>
              </a:ext>
            </a:extLst>
          </p:cNvPr>
          <p:cNvSpPr txBox="1">
            <a:spLocks/>
          </p:cNvSpPr>
          <p:nvPr/>
        </p:nvSpPr>
        <p:spPr>
          <a:xfrm>
            <a:off x="8186660" y="6435780"/>
            <a:ext cx="4005340" cy="3533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Gill Sans Nova" panose="020B0602020104020203" pitchFamily="34" charset="0"/>
                <a:cs typeface="Helvetica" panose="020B0604020202020204" pitchFamily="34" charset="0"/>
              </a:rPr>
              <a:t>following </a:t>
            </a:r>
            <a:r>
              <a:rPr lang="en-US" sz="2400" dirty="0" err="1">
                <a:solidFill>
                  <a:schemeClr val="tx1"/>
                </a:solidFill>
                <a:latin typeface="Gill Sans Nova" panose="020B0602020104020203" pitchFamily="34" charset="0"/>
                <a:cs typeface="Helvetica" panose="020B0604020202020204" pitchFamily="34" charset="0"/>
              </a:rPr>
              <a:t>Haslanger</a:t>
            </a:r>
            <a:r>
              <a:rPr lang="en-US" sz="2400" dirty="0">
                <a:solidFill>
                  <a:schemeClr val="tx1"/>
                </a:solidFill>
                <a:latin typeface="Gill Sans Nova" panose="020B0602020104020203" pitchFamily="34" charset="0"/>
                <a:cs typeface="Helvetica" panose="020B0604020202020204" pitchFamily="34" charset="0"/>
              </a:rPr>
              <a:t>; Vasilyeva et al., 2018</a:t>
            </a:r>
          </a:p>
        </p:txBody>
      </p:sp>
      <p:sp>
        <p:nvSpPr>
          <p:cNvPr id="34" name="Title 1">
            <a:extLst>
              <a:ext uri="{FF2B5EF4-FFF2-40B4-BE49-F238E27FC236}">
                <a16:creationId xmlns:a16="http://schemas.microsoft.com/office/drawing/2014/main" id="{45A2255E-290A-4F0C-8675-C669D19C15C2}"/>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35" name="Title 1">
            <a:extLst>
              <a:ext uri="{FF2B5EF4-FFF2-40B4-BE49-F238E27FC236}">
                <a16:creationId xmlns:a16="http://schemas.microsoft.com/office/drawing/2014/main" id="{6FE5A158-8881-4EBE-B30D-1684D656DA2F}"/>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3" name="Title 1">
            <a:extLst>
              <a:ext uri="{FF2B5EF4-FFF2-40B4-BE49-F238E27FC236}">
                <a16:creationId xmlns:a16="http://schemas.microsoft.com/office/drawing/2014/main" id="{3097A763-828D-43A1-85D2-C47939AF66E8}"/>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Tree>
    <p:extLst>
      <p:ext uri="{BB962C8B-B14F-4D97-AF65-F5344CB8AC3E}">
        <p14:creationId xmlns:p14="http://schemas.microsoft.com/office/powerpoint/2010/main" val="135287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25" name="Title 1">
            <a:extLst>
              <a:ext uri="{FF2B5EF4-FFF2-40B4-BE49-F238E27FC236}">
                <a16:creationId xmlns:a16="http://schemas.microsoft.com/office/drawing/2014/main" id="{482FFCD4-AF58-42BB-8E24-22244E336556}"/>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DBD18458-E3B6-4F51-A5C7-54866212B0E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7" name="Group 26">
            <a:extLst>
              <a:ext uri="{FF2B5EF4-FFF2-40B4-BE49-F238E27FC236}">
                <a16:creationId xmlns:a16="http://schemas.microsoft.com/office/drawing/2014/main" id="{CFD6D743-7D5D-430D-A756-13AFA450C917}"/>
              </a:ext>
            </a:extLst>
          </p:cNvPr>
          <p:cNvGrpSpPr/>
          <p:nvPr/>
        </p:nvGrpSpPr>
        <p:grpSpPr>
          <a:xfrm>
            <a:off x="3280813" y="4608794"/>
            <a:ext cx="1305142" cy="849451"/>
            <a:chOff x="3362449" y="2975463"/>
            <a:chExt cx="5467101" cy="3558259"/>
          </a:xfrm>
        </p:grpSpPr>
        <p:sp>
          <p:nvSpPr>
            <p:cNvPr id="28" name="Oval 27">
              <a:extLst>
                <a:ext uri="{FF2B5EF4-FFF2-40B4-BE49-F238E27FC236}">
                  <a16:creationId xmlns:a16="http://schemas.microsoft.com/office/drawing/2014/main" id="{DFF3F34F-3A1A-4630-BC45-CA64FC09367D}"/>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shape&#10;&#10;Description automatically generated">
              <a:extLst>
                <a:ext uri="{FF2B5EF4-FFF2-40B4-BE49-F238E27FC236}">
                  <a16:creationId xmlns:a16="http://schemas.microsoft.com/office/drawing/2014/main" id="{E5A5CC38-C484-4588-B6A7-D95976A70B44}"/>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8A7F938F-E61A-4472-B399-17286A7F547C}"/>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F8C5FBA1-3509-4465-8FF0-4EA1D3B14B23}"/>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2" name="Group 31">
            <a:extLst>
              <a:ext uri="{FF2B5EF4-FFF2-40B4-BE49-F238E27FC236}">
                <a16:creationId xmlns:a16="http://schemas.microsoft.com/office/drawing/2014/main" id="{DFAE6978-55E1-47A0-889D-8EF7AE3627B6}"/>
              </a:ext>
            </a:extLst>
          </p:cNvPr>
          <p:cNvGrpSpPr/>
          <p:nvPr/>
        </p:nvGrpSpPr>
        <p:grpSpPr>
          <a:xfrm>
            <a:off x="3359901" y="5419041"/>
            <a:ext cx="1326551" cy="1161290"/>
            <a:chOff x="484334" y="-48184"/>
            <a:chExt cx="5606092" cy="4907689"/>
          </a:xfrm>
        </p:grpSpPr>
        <p:pic>
          <p:nvPicPr>
            <p:cNvPr id="33" name="Picture 32" descr="A picture containing shape&#10;&#10;Description automatically generated">
              <a:extLst>
                <a:ext uri="{FF2B5EF4-FFF2-40B4-BE49-F238E27FC236}">
                  <a16:creationId xmlns:a16="http://schemas.microsoft.com/office/drawing/2014/main" id="{9FA20BE8-FFA5-4165-99A3-C9768E9960AD}"/>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4" name="Freeform: Shape 33">
              <a:extLst>
                <a:ext uri="{FF2B5EF4-FFF2-40B4-BE49-F238E27FC236}">
                  <a16:creationId xmlns:a16="http://schemas.microsoft.com/office/drawing/2014/main" id="{22B55D24-BDA4-4392-A9A3-CF5A782B2168}"/>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08D818E-F01D-4C64-9B99-3D5C7E4A3623}"/>
              </a:ext>
            </a:extLst>
          </p:cNvPr>
          <p:cNvGrpSpPr/>
          <p:nvPr/>
        </p:nvGrpSpPr>
        <p:grpSpPr>
          <a:xfrm>
            <a:off x="3622353" y="5924811"/>
            <a:ext cx="1064099" cy="692568"/>
            <a:chOff x="6831672" y="1868280"/>
            <a:chExt cx="3184477" cy="2072614"/>
          </a:xfrm>
        </p:grpSpPr>
        <p:pic>
          <p:nvPicPr>
            <p:cNvPr id="37" name="Picture 36" descr="A picture containing shape&#10;&#10;Description automatically generated">
              <a:extLst>
                <a:ext uri="{FF2B5EF4-FFF2-40B4-BE49-F238E27FC236}">
                  <a16:creationId xmlns:a16="http://schemas.microsoft.com/office/drawing/2014/main" id="{5D4653DB-7028-4056-AA08-28FEB532391C}"/>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38" name="Picture 37" descr="A picture containing shape&#10;&#10;Description automatically generated">
              <a:extLst>
                <a:ext uri="{FF2B5EF4-FFF2-40B4-BE49-F238E27FC236}">
                  <a16:creationId xmlns:a16="http://schemas.microsoft.com/office/drawing/2014/main" id="{2E9C6443-5A0C-4368-BB28-5A4F0D608901}"/>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39" name="Oval 38">
              <a:extLst>
                <a:ext uri="{FF2B5EF4-FFF2-40B4-BE49-F238E27FC236}">
                  <a16:creationId xmlns:a16="http://schemas.microsoft.com/office/drawing/2014/main" id="{224CA794-075F-4C28-8754-633FB6A0C582}"/>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shape&#10;&#10;Description automatically generated">
              <a:extLst>
                <a:ext uri="{FF2B5EF4-FFF2-40B4-BE49-F238E27FC236}">
                  <a16:creationId xmlns:a16="http://schemas.microsoft.com/office/drawing/2014/main" id="{B4BA0729-0980-4911-876F-13C1CA9FA8EB}"/>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1" name="Title 1">
            <a:extLst>
              <a:ext uri="{FF2B5EF4-FFF2-40B4-BE49-F238E27FC236}">
                <a16:creationId xmlns:a16="http://schemas.microsoft.com/office/drawing/2014/main" id="{3EBDE103-098D-476B-B04E-85297E10F999}"/>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3" name="Title 1">
            <a:extLst>
              <a:ext uri="{FF2B5EF4-FFF2-40B4-BE49-F238E27FC236}">
                <a16:creationId xmlns:a16="http://schemas.microsoft.com/office/drawing/2014/main" id="{9D8FE461-CDD5-4E3F-9A66-A54105503709}"/>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45" name="Right Brace 44">
            <a:extLst>
              <a:ext uri="{FF2B5EF4-FFF2-40B4-BE49-F238E27FC236}">
                <a16:creationId xmlns:a16="http://schemas.microsoft.com/office/drawing/2014/main" id="{74214089-ECEF-4485-992B-69920E501248}"/>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47" name="Right Brace 46">
            <a:extLst>
              <a:ext uri="{FF2B5EF4-FFF2-40B4-BE49-F238E27FC236}">
                <a16:creationId xmlns:a16="http://schemas.microsoft.com/office/drawing/2014/main" id="{A3BE4423-1882-4215-8227-078C033F76F1}"/>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Title 1">
            <a:extLst>
              <a:ext uri="{FF2B5EF4-FFF2-40B4-BE49-F238E27FC236}">
                <a16:creationId xmlns:a16="http://schemas.microsoft.com/office/drawing/2014/main" id="{DCFB7E3B-99D5-4546-A4AC-FD4671635EDA}"/>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02F13DE2-ACB9-42BC-B60F-1F8B00042440}"/>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8B7C9BC6-41D9-478A-90FA-D65311040780}"/>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2" name="Title 1">
            <a:extLst>
              <a:ext uri="{FF2B5EF4-FFF2-40B4-BE49-F238E27FC236}">
                <a16:creationId xmlns:a16="http://schemas.microsoft.com/office/drawing/2014/main" id="{9B007D68-FDA3-489C-9DAB-F13461DFA2B7}"/>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78083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2" name="TextBox 1">
            <a:extLst>
              <a:ext uri="{FF2B5EF4-FFF2-40B4-BE49-F238E27FC236}">
                <a16:creationId xmlns:a16="http://schemas.microsoft.com/office/drawing/2014/main" id="{EACBF32F-8886-46A0-B371-699BE60D3221}"/>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Statistical evidence</a:t>
            </a:r>
          </a:p>
          <a:p>
            <a:pPr marL="233363" indent="-233363"/>
            <a:r>
              <a:rPr lang="en-US" sz="2400" dirty="0">
                <a:latin typeface="Gill Sans Nova" panose="020B0602020104020203" pitchFamily="34" charset="0"/>
              </a:rPr>
              <a:t>Property is disproportionately frequent among that category.</a:t>
            </a:r>
          </a:p>
        </p:txBody>
      </p:sp>
      <p:sp>
        <p:nvSpPr>
          <p:cNvPr id="26" name="Title 1">
            <a:extLst>
              <a:ext uri="{FF2B5EF4-FFF2-40B4-BE49-F238E27FC236}">
                <a16:creationId xmlns:a16="http://schemas.microsoft.com/office/drawing/2014/main" id="{06245430-9967-4EE7-B13B-265EED491944}"/>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7" name="Picture 26" descr="A picture containing shape&#10;&#10;Description automatically generated">
            <a:extLst>
              <a:ext uri="{FF2B5EF4-FFF2-40B4-BE49-F238E27FC236}">
                <a16:creationId xmlns:a16="http://schemas.microsoft.com/office/drawing/2014/main" id="{0425A0C2-9A9E-4392-8584-16D6402DB04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8" name="Group 27">
            <a:extLst>
              <a:ext uri="{FF2B5EF4-FFF2-40B4-BE49-F238E27FC236}">
                <a16:creationId xmlns:a16="http://schemas.microsoft.com/office/drawing/2014/main" id="{A4E3A36E-013D-4BAA-8233-7654939F03D2}"/>
              </a:ext>
            </a:extLst>
          </p:cNvPr>
          <p:cNvGrpSpPr/>
          <p:nvPr/>
        </p:nvGrpSpPr>
        <p:grpSpPr>
          <a:xfrm>
            <a:off x="3280813" y="4608794"/>
            <a:ext cx="1305142" cy="849451"/>
            <a:chOff x="3362449" y="2975463"/>
            <a:chExt cx="5467101" cy="3558259"/>
          </a:xfrm>
        </p:grpSpPr>
        <p:sp>
          <p:nvSpPr>
            <p:cNvPr id="29" name="Oval 28">
              <a:extLst>
                <a:ext uri="{FF2B5EF4-FFF2-40B4-BE49-F238E27FC236}">
                  <a16:creationId xmlns:a16="http://schemas.microsoft.com/office/drawing/2014/main" id="{CEAD7BA4-BCD2-4612-A56E-4DBD7BCC106E}"/>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shape&#10;&#10;Description automatically generated">
              <a:extLst>
                <a:ext uri="{FF2B5EF4-FFF2-40B4-BE49-F238E27FC236}">
                  <a16:creationId xmlns:a16="http://schemas.microsoft.com/office/drawing/2014/main" id="{82644E43-2822-4054-9A4F-936305723FA6}"/>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BF93781D-42FF-4F24-8093-A733BECFA525}"/>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2" name="Picture 31" descr="A picture containing shape&#10;&#10;Description automatically generated">
              <a:extLst>
                <a:ext uri="{FF2B5EF4-FFF2-40B4-BE49-F238E27FC236}">
                  <a16:creationId xmlns:a16="http://schemas.microsoft.com/office/drawing/2014/main" id="{AFC0C412-065E-4DBF-B582-0172E4ADB23A}"/>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3" name="Group 32">
            <a:extLst>
              <a:ext uri="{FF2B5EF4-FFF2-40B4-BE49-F238E27FC236}">
                <a16:creationId xmlns:a16="http://schemas.microsoft.com/office/drawing/2014/main" id="{A07A373A-D471-4766-A03C-1AB995AE502D}"/>
              </a:ext>
            </a:extLst>
          </p:cNvPr>
          <p:cNvGrpSpPr/>
          <p:nvPr/>
        </p:nvGrpSpPr>
        <p:grpSpPr>
          <a:xfrm>
            <a:off x="3359901" y="5419041"/>
            <a:ext cx="1326551" cy="1161290"/>
            <a:chOff x="484334" y="-48184"/>
            <a:chExt cx="5606092" cy="4907689"/>
          </a:xfrm>
        </p:grpSpPr>
        <p:pic>
          <p:nvPicPr>
            <p:cNvPr id="34" name="Picture 33" descr="A picture containing shape&#10;&#10;Description automatically generated">
              <a:extLst>
                <a:ext uri="{FF2B5EF4-FFF2-40B4-BE49-F238E27FC236}">
                  <a16:creationId xmlns:a16="http://schemas.microsoft.com/office/drawing/2014/main" id="{70EEFD7D-D59F-4FBD-9D75-EAE781D3575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6" name="Freeform: Shape 35">
              <a:extLst>
                <a:ext uri="{FF2B5EF4-FFF2-40B4-BE49-F238E27FC236}">
                  <a16:creationId xmlns:a16="http://schemas.microsoft.com/office/drawing/2014/main" id="{FC0A47CB-9285-4F4A-812E-C5621102BCE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E8169665-4D0A-4A93-92BF-ED7C79FBB1C9}"/>
              </a:ext>
            </a:extLst>
          </p:cNvPr>
          <p:cNvGrpSpPr/>
          <p:nvPr/>
        </p:nvGrpSpPr>
        <p:grpSpPr>
          <a:xfrm>
            <a:off x="3622353" y="5924811"/>
            <a:ext cx="1064099" cy="692568"/>
            <a:chOff x="6831672" y="1868280"/>
            <a:chExt cx="3184477" cy="2072614"/>
          </a:xfrm>
        </p:grpSpPr>
        <p:pic>
          <p:nvPicPr>
            <p:cNvPr id="38" name="Picture 37" descr="A picture containing shape&#10;&#10;Description automatically generated">
              <a:extLst>
                <a:ext uri="{FF2B5EF4-FFF2-40B4-BE49-F238E27FC236}">
                  <a16:creationId xmlns:a16="http://schemas.microsoft.com/office/drawing/2014/main" id="{6D33ADA4-0784-41C5-898E-A35D09636B4A}"/>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B7327CD5-9DB7-426E-8415-034F49F6E95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0" name="Oval 39">
              <a:extLst>
                <a:ext uri="{FF2B5EF4-FFF2-40B4-BE49-F238E27FC236}">
                  <a16:creationId xmlns:a16="http://schemas.microsoft.com/office/drawing/2014/main" id="{7ED45CCC-2DCA-4FAF-B884-9136EDA00A28}"/>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picture containing shape&#10;&#10;Description automatically generated">
              <a:extLst>
                <a:ext uri="{FF2B5EF4-FFF2-40B4-BE49-F238E27FC236}">
                  <a16:creationId xmlns:a16="http://schemas.microsoft.com/office/drawing/2014/main" id="{6E42F977-2BE1-40A3-BF0A-6F5EB9CBC592}"/>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3" name="Title 1">
            <a:extLst>
              <a:ext uri="{FF2B5EF4-FFF2-40B4-BE49-F238E27FC236}">
                <a16:creationId xmlns:a16="http://schemas.microsoft.com/office/drawing/2014/main" id="{3D6AE5ED-860E-46A6-85EF-C5C48B144DB6}"/>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5" name="Title 1">
            <a:extLst>
              <a:ext uri="{FF2B5EF4-FFF2-40B4-BE49-F238E27FC236}">
                <a16:creationId xmlns:a16="http://schemas.microsoft.com/office/drawing/2014/main" id="{09E86DE2-9DB5-4151-B45C-E2A5C56F743D}"/>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47" name="Right Brace 46">
            <a:extLst>
              <a:ext uri="{FF2B5EF4-FFF2-40B4-BE49-F238E27FC236}">
                <a16:creationId xmlns:a16="http://schemas.microsoft.com/office/drawing/2014/main" id="{B0934460-B032-4C76-BFF4-7AA1B79C2CC5}"/>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0" name="Right Brace 49">
            <a:extLst>
              <a:ext uri="{FF2B5EF4-FFF2-40B4-BE49-F238E27FC236}">
                <a16:creationId xmlns:a16="http://schemas.microsoft.com/office/drawing/2014/main" id="{B2187E8E-A243-46FD-8D11-B8409A86787C}"/>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Title 1">
            <a:extLst>
              <a:ext uri="{FF2B5EF4-FFF2-40B4-BE49-F238E27FC236}">
                <a16:creationId xmlns:a16="http://schemas.microsoft.com/office/drawing/2014/main" id="{54204F65-F33D-42CF-8CA1-4A25208A8DD3}"/>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CCD4215F-B7B7-4F5B-A6D7-77454B3336DD}"/>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26146B4F-5263-439B-B64C-08BCFAA8513C}"/>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59" name="Title 1">
            <a:extLst>
              <a:ext uri="{FF2B5EF4-FFF2-40B4-BE49-F238E27FC236}">
                <a16:creationId xmlns:a16="http://schemas.microsoft.com/office/drawing/2014/main" id="{09B49B24-A357-4D01-A488-160EDACF2C4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336424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7" name="Title 1">
            <a:extLst>
              <a:ext uri="{FF2B5EF4-FFF2-40B4-BE49-F238E27FC236}">
                <a16:creationId xmlns:a16="http://schemas.microsoft.com/office/drawing/2014/main" id="{E15D1C47-C7FF-446B-AD2D-6EA067E04865}"/>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8" name="Picture 27" descr="A picture containing shape&#10;&#10;Description automatically generated">
            <a:extLst>
              <a:ext uri="{FF2B5EF4-FFF2-40B4-BE49-F238E27FC236}">
                <a16:creationId xmlns:a16="http://schemas.microsoft.com/office/drawing/2014/main" id="{D9865554-EA64-4BE7-93A6-914C8175ECB2}"/>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9" name="Group 28">
            <a:extLst>
              <a:ext uri="{FF2B5EF4-FFF2-40B4-BE49-F238E27FC236}">
                <a16:creationId xmlns:a16="http://schemas.microsoft.com/office/drawing/2014/main" id="{2274C4A9-A080-43DB-8869-7DC2BEDFA868}"/>
              </a:ext>
            </a:extLst>
          </p:cNvPr>
          <p:cNvGrpSpPr/>
          <p:nvPr/>
        </p:nvGrpSpPr>
        <p:grpSpPr>
          <a:xfrm>
            <a:off x="3280813" y="4608794"/>
            <a:ext cx="1305142" cy="849451"/>
            <a:chOff x="3362449" y="2975463"/>
            <a:chExt cx="5467101" cy="3558259"/>
          </a:xfrm>
        </p:grpSpPr>
        <p:sp>
          <p:nvSpPr>
            <p:cNvPr id="30" name="Oval 29">
              <a:extLst>
                <a:ext uri="{FF2B5EF4-FFF2-40B4-BE49-F238E27FC236}">
                  <a16:creationId xmlns:a16="http://schemas.microsoft.com/office/drawing/2014/main" id="{486A4681-616B-42E8-8D0C-966AB958976E}"/>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6B518370-E78D-47AB-97EF-818C55CBE048}"/>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2" name="Picture 31" descr="A picture containing shape&#10;&#10;Description automatically generated">
              <a:extLst>
                <a:ext uri="{FF2B5EF4-FFF2-40B4-BE49-F238E27FC236}">
                  <a16:creationId xmlns:a16="http://schemas.microsoft.com/office/drawing/2014/main" id="{2E5CCC91-F58D-4EFA-9D92-1AAF47D87C88}"/>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3" name="Picture 32" descr="A picture containing shape&#10;&#10;Description automatically generated">
              <a:extLst>
                <a:ext uri="{FF2B5EF4-FFF2-40B4-BE49-F238E27FC236}">
                  <a16:creationId xmlns:a16="http://schemas.microsoft.com/office/drawing/2014/main" id="{BA8D7F61-A892-4D06-9104-2266FD19F72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4" name="Group 33">
            <a:extLst>
              <a:ext uri="{FF2B5EF4-FFF2-40B4-BE49-F238E27FC236}">
                <a16:creationId xmlns:a16="http://schemas.microsoft.com/office/drawing/2014/main" id="{41F78073-114D-4D34-B9ED-BFECEC2CCB77}"/>
              </a:ext>
            </a:extLst>
          </p:cNvPr>
          <p:cNvGrpSpPr/>
          <p:nvPr/>
        </p:nvGrpSpPr>
        <p:grpSpPr>
          <a:xfrm>
            <a:off x="3359901" y="5419041"/>
            <a:ext cx="1326551" cy="1161290"/>
            <a:chOff x="484334" y="-48184"/>
            <a:chExt cx="5606092" cy="4907689"/>
          </a:xfrm>
        </p:grpSpPr>
        <p:pic>
          <p:nvPicPr>
            <p:cNvPr id="36" name="Picture 35" descr="A picture containing shape&#10;&#10;Description automatically generated">
              <a:extLst>
                <a:ext uri="{FF2B5EF4-FFF2-40B4-BE49-F238E27FC236}">
                  <a16:creationId xmlns:a16="http://schemas.microsoft.com/office/drawing/2014/main" id="{D4E1F42A-05F1-4FF1-9E01-60D52BEDD912}"/>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7" name="Freeform: Shape 36">
              <a:extLst>
                <a:ext uri="{FF2B5EF4-FFF2-40B4-BE49-F238E27FC236}">
                  <a16:creationId xmlns:a16="http://schemas.microsoft.com/office/drawing/2014/main" id="{91C7954A-BED0-474F-82B5-7E1DD1AEFF93}"/>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4200A735-CC2E-4BAB-97E3-F6984BC3BBCA}"/>
              </a:ext>
            </a:extLst>
          </p:cNvPr>
          <p:cNvGrpSpPr/>
          <p:nvPr/>
        </p:nvGrpSpPr>
        <p:grpSpPr>
          <a:xfrm>
            <a:off x="3622353" y="5924811"/>
            <a:ext cx="1064099" cy="692568"/>
            <a:chOff x="6831672" y="1868280"/>
            <a:chExt cx="3184477" cy="2072614"/>
          </a:xfrm>
        </p:grpSpPr>
        <p:pic>
          <p:nvPicPr>
            <p:cNvPr id="39" name="Picture 38" descr="A picture containing shape&#10;&#10;Description automatically generated">
              <a:extLst>
                <a:ext uri="{FF2B5EF4-FFF2-40B4-BE49-F238E27FC236}">
                  <a16:creationId xmlns:a16="http://schemas.microsoft.com/office/drawing/2014/main" id="{5D6C1A9B-7093-4D00-8FCE-375A53F3355F}"/>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CD472BF7-E57B-402F-A1BE-D132DF8411B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1" name="Oval 40">
              <a:extLst>
                <a:ext uri="{FF2B5EF4-FFF2-40B4-BE49-F238E27FC236}">
                  <a16:creationId xmlns:a16="http://schemas.microsoft.com/office/drawing/2014/main" id="{4A8C0B3C-92A1-400C-8FD5-4A0E5F1FC52B}"/>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shape&#10;&#10;Description automatically generated">
              <a:extLst>
                <a:ext uri="{FF2B5EF4-FFF2-40B4-BE49-F238E27FC236}">
                  <a16:creationId xmlns:a16="http://schemas.microsoft.com/office/drawing/2014/main" id="{74A686B1-CF72-4396-9BA1-8BAF7C435BC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5" name="Title 1">
            <a:extLst>
              <a:ext uri="{FF2B5EF4-FFF2-40B4-BE49-F238E27FC236}">
                <a16:creationId xmlns:a16="http://schemas.microsoft.com/office/drawing/2014/main" id="{FB679622-19F6-4B7E-B830-50AD1BD5C75B}"/>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7" name="Title 1">
            <a:extLst>
              <a:ext uri="{FF2B5EF4-FFF2-40B4-BE49-F238E27FC236}">
                <a16:creationId xmlns:a16="http://schemas.microsoft.com/office/drawing/2014/main" id="{95EF517D-D7A4-4F4E-A6B2-4CC44E9345FD}"/>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0" name="Right Brace 49">
            <a:extLst>
              <a:ext uri="{FF2B5EF4-FFF2-40B4-BE49-F238E27FC236}">
                <a16:creationId xmlns:a16="http://schemas.microsoft.com/office/drawing/2014/main" id="{ABE79519-A11C-43A2-88BA-8EB53DC79B5B}"/>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Right Brace 51">
            <a:extLst>
              <a:ext uri="{FF2B5EF4-FFF2-40B4-BE49-F238E27FC236}">
                <a16:creationId xmlns:a16="http://schemas.microsoft.com/office/drawing/2014/main" id="{A4B0CFD9-B632-4D32-BCF6-B3E4331EA949}"/>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Title 1">
            <a:extLst>
              <a:ext uri="{FF2B5EF4-FFF2-40B4-BE49-F238E27FC236}">
                <a16:creationId xmlns:a16="http://schemas.microsoft.com/office/drawing/2014/main" id="{374F02A7-FAD6-4904-9225-4D766734B8C8}"/>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D57535F9-F3CA-4B32-AFD9-D18F8220DDC9}"/>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4978E8E-2AF8-4E1A-AA42-BB4D8D70DD2A}"/>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1" name="Title 1">
            <a:extLst>
              <a:ext uri="{FF2B5EF4-FFF2-40B4-BE49-F238E27FC236}">
                <a16:creationId xmlns:a16="http://schemas.microsoft.com/office/drawing/2014/main" id="{BBB7E5AF-7AC3-4892-8BDB-8C3DE1A711B1}"/>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3938174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57813D1D-B60F-43EE-9A83-9ADB1E626B1C}"/>
              </a:ext>
            </a:extLst>
          </p:cNvPr>
          <p:cNvSpPr txBox="1"/>
          <p:nvPr/>
        </p:nvSpPr>
        <p:spPr>
          <a:xfrm>
            <a:off x="0" y="689568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6" name="Title 1">
            <a:extLst>
              <a:ext uri="{FF2B5EF4-FFF2-40B4-BE49-F238E27FC236}">
                <a16:creationId xmlns:a16="http://schemas.microsoft.com/office/drawing/2014/main" id="{AB3243F3-2116-4E79-B81E-08E1290C0CC4}"/>
              </a:ext>
            </a:extLst>
          </p:cNvPr>
          <p:cNvSpPr txBox="1">
            <a:spLocks/>
          </p:cNvSpPr>
          <p:nvPr/>
        </p:nvSpPr>
        <p:spPr>
          <a:xfrm>
            <a:off x="6971255" y="842531"/>
            <a:ext cx="5165557" cy="773531"/>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1600" dirty="0">
                <a:solidFill>
                  <a:schemeClr val="tx1"/>
                </a:solidFill>
                <a:latin typeface="Helvetica" panose="020B0604020202020204" pitchFamily="34" charset="0"/>
                <a:cs typeface="Helvetica" panose="020B0604020202020204" pitchFamily="34" charset="0"/>
              </a:rPr>
              <a:t>(Tessler &amp; Goodman, 2019,</a:t>
            </a:r>
            <a:br>
              <a:rPr lang="en-US" sz="1600" dirty="0">
                <a:solidFill>
                  <a:schemeClr val="tx1"/>
                </a:solidFill>
                <a:latin typeface="Helvetica" panose="020B0604020202020204" pitchFamily="34" charset="0"/>
                <a:cs typeface="Helvetica" panose="020B0604020202020204" pitchFamily="34" charset="0"/>
              </a:rPr>
            </a:br>
            <a:r>
              <a:rPr lang="en-US" sz="1600" dirty="0">
                <a:solidFill>
                  <a:schemeClr val="tx1"/>
                </a:solidFill>
                <a:latin typeface="Helvetica" panose="020B0604020202020204" pitchFamily="34" charset="0"/>
                <a:cs typeface="Helvetica" panose="020B0604020202020204" pitchFamily="34" charset="0"/>
              </a:rPr>
              <a:t>Noyes &amp; Keil, 2019/2020, Vasilyeva &amp; </a:t>
            </a:r>
            <a:r>
              <a:rPr lang="en-US" sz="1600" dirty="0" err="1">
                <a:solidFill>
                  <a:schemeClr val="tx1"/>
                </a:solidFill>
                <a:latin typeface="Helvetica" panose="020B0604020202020204" pitchFamily="34" charset="0"/>
                <a:cs typeface="Helvetica" panose="020B0604020202020204" pitchFamily="34" charset="0"/>
              </a:rPr>
              <a:t>Lombrozo</a:t>
            </a:r>
            <a:r>
              <a:rPr lang="en-US" sz="1600" dirty="0">
                <a:solidFill>
                  <a:schemeClr val="tx1"/>
                </a:solidFill>
                <a:latin typeface="Helvetica" panose="020B0604020202020204" pitchFamily="34" charset="0"/>
                <a:cs typeface="Helvetica" panose="020B0604020202020204" pitchFamily="34" charset="0"/>
              </a:rPr>
              <a:t>, 2020)</a:t>
            </a:r>
          </a:p>
        </p:txBody>
      </p:sp>
      <p:sp>
        <p:nvSpPr>
          <p:cNvPr id="30" name="Title 1">
            <a:extLst>
              <a:ext uri="{FF2B5EF4-FFF2-40B4-BE49-F238E27FC236}">
                <a16:creationId xmlns:a16="http://schemas.microsoft.com/office/drawing/2014/main" id="{2745BF68-C4E1-49A0-8118-09BB992112F5}"/>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90493446-AFEE-43AD-A7C8-0C4F40078C77}"/>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32" name="Group 31">
            <a:extLst>
              <a:ext uri="{FF2B5EF4-FFF2-40B4-BE49-F238E27FC236}">
                <a16:creationId xmlns:a16="http://schemas.microsoft.com/office/drawing/2014/main" id="{D7FB2DD2-134B-4CB8-8B1A-8A9665DB80E4}"/>
              </a:ext>
            </a:extLst>
          </p:cNvPr>
          <p:cNvGrpSpPr/>
          <p:nvPr/>
        </p:nvGrpSpPr>
        <p:grpSpPr>
          <a:xfrm>
            <a:off x="3280813" y="4608794"/>
            <a:ext cx="1305142" cy="849451"/>
            <a:chOff x="3362449" y="2975463"/>
            <a:chExt cx="5467101" cy="3558259"/>
          </a:xfrm>
        </p:grpSpPr>
        <p:sp>
          <p:nvSpPr>
            <p:cNvPr id="33" name="Oval 32">
              <a:extLst>
                <a:ext uri="{FF2B5EF4-FFF2-40B4-BE49-F238E27FC236}">
                  <a16:creationId xmlns:a16="http://schemas.microsoft.com/office/drawing/2014/main" id="{2D817DB9-A560-4A87-BF36-ABE5A962824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6FC91FC4-23EC-42E5-BDC9-58509DD15FE1}"/>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B0231ADC-CD64-4F2B-9339-B3F8DF43F808}"/>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C48A2925-A401-45EC-9C04-372C26A43AAA}"/>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A5A690F1-0411-4A95-9190-A98F489FFA24}"/>
              </a:ext>
            </a:extLst>
          </p:cNvPr>
          <p:cNvGrpSpPr/>
          <p:nvPr/>
        </p:nvGrpSpPr>
        <p:grpSpPr>
          <a:xfrm>
            <a:off x="3359901" y="541904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A2345C01-AA39-4938-AC33-B6E13DBA60BF}"/>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301CFB3F-FCFB-4541-A1D6-1188C4829B3C}"/>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BA4EEB3-36DB-4473-B6E8-97243FD050D5}"/>
              </a:ext>
            </a:extLst>
          </p:cNvPr>
          <p:cNvGrpSpPr/>
          <p:nvPr/>
        </p:nvGrpSpPr>
        <p:grpSpPr>
          <a:xfrm>
            <a:off x="3622353" y="592481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903885C5-D687-4537-9DAB-D012677FB19F}"/>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B7274F1D-77D1-4650-9C69-64B9921224E7}"/>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CC5A9DED-5559-45D4-A6BA-5962626531F9}"/>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72CBDE7E-AA04-45EB-BDDB-F5D060AC58B2}"/>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826A8A1D-46CA-4EFB-A10B-34645C5D805B}"/>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62C58CB4-6627-464A-9DD1-F75F0056BEFA}"/>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92EABE4E-1EEB-4288-9640-8FC47AB78022}"/>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9362D9B5-C854-448A-B1B7-31BFE4EE9126}"/>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52D6136A-8786-45BA-8E86-3F87DD96CBCA}"/>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37E31F22-19AC-400C-942A-AA37EE28AB9E}"/>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D7EC7A7B-DF56-4FC3-BDF1-F5780E9808AF}"/>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9C912BEE-9D7E-4208-A431-0C4C8B5ADEF4}"/>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13983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791466"/>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30" name="Title 1">
            <a:extLst>
              <a:ext uri="{FF2B5EF4-FFF2-40B4-BE49-F238E27FC236}">
                <a16:creationId xmlns:a16="http://schemas.microsoft.com/office/drawing/2014/main" id="{6E61B6FF-6DC6-4D2F-9109-7EC595878B73}"/>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72ED2A3B-0E59-4FBC-A828-E44BBEE216FD}"/>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2" name="Group 31">
            <a:extLst>
              <a:ext uri="{FF2B5EF4-FFF2-40B4-BE49-F238E27FC236}">
                <a16:creationId xmlns:a16="http://schemas.microsoft.com/office/drawing/2014/main" id="{5BDF1F96-1640-434B-B588-03B4E4C98B0A}"/>
              </a:ext>
            </a:extLst>
          </p:cNvPr>
          <p:cNvGrpSpPr/>
          <p:nvPr/>
        </p:nvGrpSpPr>
        <p:grpSpPr>
          <a:xfrm>
            <a:off x="3308109" y="939554"/>
            <a:ext cx="1305142" cy="849451"/>
            <a:chOff x="3362449" y="2975463"/>
            <a:chExt cx="5467101" cy="3558259"/>
          </a:xfrm>
        </p:grpSpPr>
        <p:sp>
          <p:nvSpPr>
            <p:cNvPr id="33" name="Oval 32">
              <a:extLst>
                <a:ext uri="{FF2B5EF4-FFF2-40B4-BE49-F238E27FC236}">
                  <a16:creationId xmlns:a16="http://schemas.microsoft.com/office/drawing/2014/main" id="{09F8DE49-09EB-4DC5-B879-2A0252FEABA2}"/>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07B421B3-0285-43B3-9B21-20482A22BA0D}"/>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B4F42212-A5D1-4A75-AE10-C88160CA300E}"/>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B8C2CC03-4027-4C14-9BDA-9C170915BAB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51F0F0E1-4FE8-4993-B849-CF947EC7AA9A}"/>
              </a:ext>
            </a:extLst>
          </p:cNvPr>
          <p:cNvGrpSpPr/>
          <p:nvPr/>
        </p:nvGrpSpPr>
        <p:grpSpPr>
          <a:xfrm>
            <a:off x="3387197" y="174980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F5686874-9CB5-4E7C-BFA3-59BD6B20DECF}"/>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A119773B-9C99-4627-BC7D-ADE977032BC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006F7F7-5C28-400F-B203-DEFFF0A5FC94}"/>
              </a:ext>
            </a:extLst>
          </p:cNvPr>
          <p:cNvGrpSpPr/>
          <p:nvPr/>
        </p:nvGrpSpPr>
        <p:grpSpPr>
          <a:xfrm>
            <a:off x="3649649" y="225557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BB5EE533-B71A-4E00-AF44-B63C8316EE8E}"/>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D00B8364-AB1C-4239-A600-B762096CB0C6}"/>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6079FDC4-145B-4C88-9650-6E2A82C0F7BB}"/>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16FC76A5-23B1-4137-AF39-4B6A7998CB4F}"/>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83E4FFB6-67D8-4C47-A6E5-096C601F060F}"/>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BD1EAACB-19F4-4F68-9E50-B4A56127CC6A}"/>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3F2936E4-3035-4551-B407-E46ECA85B9E7}"/>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6FD685AF-7321-4519-9ADD-948085584186}"/>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046E48A0-F5AE-446F-BD53-53900B25C940}"/>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A4C737CF-BCE4-4BCF-BEC5-115AB561D5DA}"/>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FDDAF481-CAE1-45C9-B2DA-D7FF1F6CC934}"/>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18B1CAF2-BDB8-44F8-964A-0190B266A48E}"/>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71" name="Title 1">
            <a:extLst>
              <a:ext uri="{FF2B5EF4-FFF2-40B4-BE49-F238E27FC236}">
                <a16:creationId xmlns:a16="http://schemas.microsoft.com/office/drawing/2014/main" id="{61A823FA-FF87-4FD6-AD17-16CADCA60C89}"/>
              </a:ext>
            </a:extLst>
          </p:cNvPr>
          <p:cNvSpPr txBox="1">
            <a:spLocks/>
          </p:cNvSpPr>
          <p:nvPr/>
        </p:nvSpPr>
        <p:spPr>
          <a:xfrm>
            <a:off x="6971255" y="-2849118"/>
            <a:ext cx="5165557" cy="773531"/>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1600" dirty="0">
                <a:solidFill>
                  <a:schemeClr val="tx1"/>
                </a:solidFill>
                <a:latin typeface="Helvetica" panose="020B0604020202020204" pitchFamily="34" charset="0"/>
                <a:cs typeface="Helvetica" panose="020B0604020202020204" pitchFamily="34" charset="0"/>
              </a:rPr>
              <a:t>(Tessler &amp; Goodman, 2019,</a:t>
            </a:r>
            <a:br>
              <a:rPr lang="en-US" sz="1600" dirty="0">
                <a:solidFill>
                  <a:schemeClr val="tx1"/>
                </a:solidFill>
                <a:latin typeface="Helvetica" panose="020B0604020202020204" pitchFamily="34" charset="0"/>
                <a:cs typeface="Helvetica" panose="020B0604020202020204" pitchFamily="34" charset="0"/>
              </a:rPr>
            </a:br>
            <a:r>
              <a:rPr lang="en-US" sz="1600" dirty="0">
                <a:solidFill>
                  <a:schemeClr val="tx1"/>
                </a:solidFill>
                <a:latin typeface="Helvetica" panose="020B0604020202020204" pitchFamily="34" charset="0"/>
                <a:cs typeface="Helvetica" panose="020B0604020202020204" pitchFamily="34" charset="0"/>
              </a:rPr>
              <a:t>Noyes &amp; Keil, 2019/2020, Vasilyeva &amp; </a:t>
            </a:r>
            <a:r>
              <a:rPr lang="en-US" sz="1600" dirty="0" err="1">
                <a:solidFill>
                  <a:schemeClr val="tx1"/>
                </a:solidFill>
                <a:latin typeface="Helvetica" panose="020B0604020202020204" pitchFamily="34" charset="0"/>
                <a:cs typeface="Helvetica" panose="020B0604020202020204" pitchFamily="34" charset="0"/>
              </a:rPr>
              <a:t>Lombrozo</a:t>
            </a:r>
            <a:r>
              <a:rPr lang="en-US" sz="1600" dirty="0">
                <a:solidFill>
                  <a:schemeClr val="tx1"/>
                </a:solidFill>
                <a:latin typeface="Helvetica" panose="020B0604020202020204" pitchFamily="34" charset="0"/>
                <a:cs typeface="Helvetica" panose="020B0604020202020204" pitchFamily="34" charset="0"/>
              </a:rPr>
              <a:t>, 2020)</a:t>
            </a:r>
          </a:p>
        </p:txBody>
      </p:sp>
    </p:spTree>
    <p:extLst>
      <p:ext uri="{BB962C8B-B14F-4D97-AF65-F5344CB8AC3E}">
        <p14:creationId xmlns:p14="http://schemas.microsoft.com/office/powerpoint/2010/main" val="112565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791466"/>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 </a:t>
            </a:r>
            <a:endParaRPr lang="en-US" sz="3200" b="1" dirty="0">
              <a:latin typeface="Gill Sans MT" panose="020B0502020104020203" pitchFamily="34" charset="0"/>
            </a:endParaRPr>
          </a:p>
          <a:p>
            <a:pPr marL="4397375" indent="-4397375">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
        <p:nvSpPr>
          <p:cNvPr id="30" name="Title 1">
            <a:extLst>
              <a:ext uri="{FF2B5EF4-FFF2-40B4-BE49-F238E27FC236}">
                <a16:creationId xmlns:a16="http://schemas.microsoft.com/office/drawing/2014/main" id="{1034322C-749E-423D-A02E-230F7C5A957F}"/>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F9166F97-33FF-4B76-A804-FAD07D88E183}"/>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2" name="Group 31">
            <a:extLst>
              <a:ext uri="{FF2B5EF4-FFF2-40B4-BE49-F238E27FC236}">
                <a16:creationId xmlns:a16="http://schemas.microsoft.com/office/drawing/2014/main" id="{F34A795C-17AC-4CAB-888C-5AA027F86EE8}"/>
              </a:ext>
            </a:extLst>
          </p:cNvPr>
          <p:cNvGrpSpPr/>
          <p:nvPr/>
        </p:nvGrpSpPr>
        <p:grpSpPr>
          <a:xfrm>
            <a:off x="3308109" y="939554"/>
            <a:ext cx="1305142" cy="849451"/>
            <a:chOff x="3362449" y="2975463"/>
            <a:chExt cx="5467101" cy="3558259"/>
          </a:xfrm>
        </p:grpSpPr>
        <p:sp>
          <p:nvSpPr>
            <p:cNvPr id="33" name="Oval 32">
              <a:extLst>
                <a:ext uri="{FF2B5EF4-FFF2-40B4-BE49-F238E27FC236}">
                  <a16:creationId xmlns:a16="http://schemas.microsoft.com/office/drawing/2014/main" id="{D0880560-3411-4156-91A4-06E82869CE5A}"/>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E332C35D-3A80-44D5-947F-3CB92848D77F}"/>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562BF46E-8BDB-42DC-B169-BE2620F648B9}"/>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182D405F-DAEC-4D82-B7F6-49B3E2E1523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AE9D0DCD-C611-4191-BC89-AA9077ACEFEA}"/>
              </a:ext>
            </a:extLst>
          </p:cNvPr>
          <p:cNvGrpSpPr/>
          <p:nvPr/>
        </p:nvGrpSpPr>
        <p:grpSpPr>
          <a:xfrm>
            <a:off x="3387197" y="174980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63D90E62-D5D7-44F2-B62E-24861AF1BCD4}"/>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F30DDE1B-1C3B-4F17-8269-DF49E072D1C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8419D2B-708B-4F3E-A069-5A3ECD5E6BC9}"/>
              </a:ext>
            </a:extLst>
          </p:cNvPr>
          <p:cNvGrpSpPr/>
          <p:nvPr/>
        </p:nvGrpSpPr>
        <p:grpSpPr>
          <a:xfrm>
            <a:off x="3649649" y="225557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D103F32A-2F04-493F-AFEA-AFC5E5873140}"/>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5A828878-6705-46FB-B9C2-05463A83EE1E}"/>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7A6E0277-D330-4007-A6B0-2F37DE116F3E}"/>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DDDE541F-BB4E-4316-810E-0932B0F0B1BF}"/>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17A0DBB3-18BC-43C4-B4A8-1BE700FCFD72}"/>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46A71BAE-2827-44BD-B2AB-B89885FB4375}"/>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0DA5A70B-9139-4E59-B895-79F259BC7067}"/>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B2635F2B-C767-44AC-BC2A-CC8FCA719C46}"/>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9BD4D580-17B4-402B-BDE5-0E4556ACF766}"/>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1452BB34-2B2C-4E76-BA0A-936812367E0D}"/>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2B24D54C-59A6-4972-BBC2-346F3FAE1A35}"/>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228E817E-2147-4C60-9C7C-30E24C745AAD}"/>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452596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AF27F0-62F5-48AC-8C47-30065DDDEE40}"/>
              </a:ext>
            </a:extLst>
          </p:cNvPr>
          <p:cNvGrpSpPr/>
          <p:nvPr/>
        </p:nvGrpSpPr>
        <p:grpSpPr>
          <a:xfrm>
            <a:off x="389318" y="1623166"/>
            <a:ext cx="4095353" cy="4690707"/>
            <a:chOff x="389318" y="1623166"/>
            <a:chExt cx="4095353" cy="4690707"/>
          </a:xfrm>
        </p:grpSpPr>
        <p:pic>
          <p:nvPicPr>
            <p:cNvPr id="2050" name="Picture 2">
              <a:extLst>
                <a:ext uri="{FF2B5EF4-FFF2-40B4-BE49-F238E27FC236}">
                  <a16:creationId xmlns:a16="http://schemas.microsoft.com/office/drawing/2014/main" id="{FCF73A70-CA29-4926-AD7C-445D818C7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992"/>
            <a:stretch/>
          </p:blipFill>
          <p:spPr bwMode="auto">
            <a:xfrm>
              <a:off x="389318" y="1623166"/>
              <a:ext cx="4095353" cy="46907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DD2481FD-D385-4A0E-AF09-E6B57965E874}"/>
                </a:ext>
              </a:extLst>
            </p:cNvPr>
            <p:cNvSpPr/>
            <p:nvPr/>
          </p:nvSpPr>
          <p:spPr>
            <a:xfrm>
              <a:off x="532149" y="5282555"/>
              <a:ext cx="879881" cy="215352"/>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7272AE6-678B-4A9E-9BD3-D8D2D303F74A}"/>
                </a:ext>
              </a:extLst>
            </p:cNvPr>
            <p:cNvSpPr/>
            <p:nvPr/>
          </p:nvSpPr>
          <p:spPr>
            <a:xfrm>
              <a:off x="3457631" y="4482454"/>
              <a:ext cx="929187" cy="228051"/>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
            <a:extLst>
              <a:ext uri="{FF2B5EF4-FFF2-40B4-BE49-F238E27FC236}">
                <a16:creationId xmlns:a16="http://schemas.microsoft.com/office/drawing/2014/main" id="{3D43EAD7-2165-45D4-B29B-5617B2DAE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683" b="1854"/>
          <a:stretch/>
        </p:blipFill>
        <p:spPr bwMode="auto">
          <a:xfrm>
            <a:off x="8541668" y="5633655"/>
            <a:ext cx="3521758" cy="122434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10605702" y="2724845"/>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7742001" y="2674571"/>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7911255" y="4798366"/>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flipH="1">
            <a:off x="9128802" y="4479771"/>
            <a:ext cx="2" cy="3185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6201313" y="2718329"/>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spTree>
    <p:extLst>
      <p:ext uri="{BB962C8B-B14F-4D97-AF65-F5344CB8AC3E}">
        <p14:creationId xmlns:p14="http://schemas.microsoft.com/office/powerpoint/2010/main" val="237470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3" name="Title 1">
            <a:extLst>
              <a:ext uri="{FF2B5EF4-FFF2-40B4-BE49-F238E27FC236}">
                <a16:creationId xmlns:a16="http://schemas.microsoft.com/office/drawing/2014/main" id="{EF5EDC4D-BADA-4BB7-BF80-42923C6DC6B9}"/>
              </a:ext>
            </a:extLst>
          </p:cNvPr>
          <p:cNvSpPr txBox="1">
            <a:spLocks/>
          </p:cNvSpPr>
          <p:nvPr/>
        </p:nvSpPr>
        <p:spPr>
          <a:xfrm>
            <a:off x="462170" y="1300972"/>
            <a:ext cx="10996405" cy="1070753"/>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150 US-based adults on MTurk </a:t>
            </a: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132 after exclusions </a:t>
            </a:r>
            <a:r>
              <a:rPr lang="en-US" sz="2400" dirty="0">
                <a:solidFill>
                  <a:schemeClr val="tx1"/>
                </a:solidFill>
                <a:latin typeface="Gill Sans Nova" panose="020B0602020104020203" pitchFamily="34" charset="0"/>
                <a:cs typeface="Helvetica" panose="020B0604020202020204" pitchFamily="34" charset="0"/>
              </a:rPr>
              <a:t>(attention checks) </a:t>
            </a:r>
            <a:r>
              <a:rPr lang="en-US" sz="3200" dirty="0">
                <a:solidFill>
                  <a:schemeClr val="tx1"/>
                </a:solidFill>
                <a:latin typeface="Gill Sans Nova" panose="020B0602020104020203" pitchFamily="34" charset="0"/>
                <a:cs typeface="Helvetica" panose="020B0604020202020204" pitchFamily="34" charset="0"/>
              </a:rPr>
              <a:t>(~44/condition)</a:t>
            </a: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917761" y="2628900"/>
            <a:ext cx="10401300" cy="36957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0" i="0" dirty="0">
                <a:solidFill>
                  <a:srgbClr val="404040"/>
                </a:solidFill>
                <a:effectLst/>
                <a:latin typeface="Cambria" panose="02040503050406030204" pitchFamily="18" charset="0"/>
                <a:ea typeface="Cambria" panose="02040503050406030204" pitchFamily="18" charset="0"/>
              </a:rPr>
              <a:t>In this task, you'll read a story about groups that live on a planet far </a:t>
            </a:r>
            <a:r>
              <a:rPr lang="en-US" sz="2800" b="0" i="0" dirty="0" err="1">
                <a:solidFill>
                  <a:srgbClr val="404040"/>
                </a:solidFill>
                <a:effectLst/>
                <a:latin typeface="Cambria" panose="02040503050406030204" pitchFamily="18" charset="0"/>
                <a:ea typeface="Cambria" panose="02040503050406030204" pitchFamily="18" charset="0"/>
              </a:rPr>
              <a:t>far</a:t>
            </a:r>
            <a:r>
              <a:rPr lang="en-US" sz="2800" b="0" i="0" dirty="0">
                <a:solidFill>
                  <a:srgbClr val="404040"/>
                </a:solidFill>
                <a:effectLst/>
                <a:latin typeface="Cambria" panose="02040503050406030204" pitchFamily="18" charset="0"/>
                <a:ea typeface="Cambria" panose="02040503050406030204" pitchFamily="18" charset="0"/>
              </a:rPr>
              <a:t> away. Please read the story carefully. You'll be asked to answer some questions about the groups.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We hope the task can be done at a future point by children, so the language is designed to be kid-friendly. </a:t>
            </a:r>
          </a:p>
        </p:txBody>
      </p:sp>
    </p:spTree>
    <p:extLst>
      <p:ext uri="{BB962C8B-B14F-4D97-AF65-F5344CB8AC3E}">
        <p14:creationId xmlns:p14="http://schemas.microsoft.com/office/powerpoint/2010/main" val="40609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b="1" dirty="0">
                <a:solidFill>
                  <a:schemeClr val="bg1"/>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2343150" y="1154932"/>
            <a:ext cx="9848849" cy="4338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2800" b="0" i="0" dirty="0">
              <a:solidFill>
                <a:schemeClr val="tx1"/>
              </a:solidFill>
              <a:effectLst/>
              <a:latin typeface="Cambria" panose="02040503050406030204" pitchFamily="18" charset="0"/>
              <a:ea typeface="Cambria" panose="02040503050406030204" pitchFamily="18" charset="0"/>
            </a:endParaRPr>
          </a:p>
          <a:p>
            <a:pPr algn="l"/>
            <a:r>
              <a:rPr lang="en-US" sz="2800" b="0" i="0" dirty="0">
                <a:solidFill>
                  <a:schemeClr val="tx1"/>
                </a:solidFill>
                <a:effectLst/>
                <a:latin typeface="Cambria" panose="02040503050406030204" pitchFamily="18" charset="0"/>
                <a:ea typeface="Cambria" panose="02040503050406030204" pitchFamily="18" charset="0"/>
              </a:rPr>
              <a:t>Let's get started by practicing with some questions.</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shower in the morning instead of at night? (</a:t>
            </a:r>
            <a:r>
              <a:rPr lang="en-US" sz="2800" b="1" i="0" dirty="0">
                <a:solidFill>
                  <a:schemeClr val="tx1"/>
                </a:solidFill>
                <a:effectLst/>
                <a:latin typeface="Cambria" panose="02040503050406030204" pitchFamily="18" charset="0"/>
                <a:ea typeface="Cambria" panose="02040503050406030204" pitchFamily="18" charset="0"/>
              </a:rPr>
              <a:t>Y</a:t>
            </a:r>
            <a:r>
              <a:rPr lang="en-US" sz="2800" b="0" i="0" dirty="0">
                <a:solidFill>
                  <a:schemeClr val="tx1"/>
                </a:solidFill>
                <a:effectLst/>
                <a:latin typeface="Cambria" panose="02040503050406030204" pitchFamily="18" charset="0"/>
                <a:ea typeface="Cambria" panose="02040503050406030204" pitchFamily="18" charset="0"/>
              </a:rPr>
              <a:t>/N)</a:t>
            </a: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walk through walls? (Y/</a:t>
            </a:r>
            <a:r>
              <a:rPr lang="en-US" sz="2800" b="1" i="0" dirty="0">
                <a:solidFill>
                  <a:schemeClr val="tx1"/>
                </a:solidFill>
                <a:effectLst/>
                <a:latin typeface="Cambria" panose="02040503050406030204" pitchFamily="18" charset="0"/>
                <a:ea typeface="Cambria" panose="02040503050406030204" pitchFamily="18" charset="0"/>
              </a:rPr>
              <a:t>N</a:t>
            </a:r>
            <a:r>
              <a:rPr lang="en-US" sz="2800" b="0" i="0" dirty="0">
                <a:solidFill>
                  <a:schemeClr val="tx1"/>
                </a:solidFill>
                <a:effectLst/>
                <a:latin typeface="Cambria" panose="02040503050406030204" pitchFamily="18" charset="0"/>
                <a:ea typeface="Cambria" panose="02040503050406030204" pitchFamily="18" charset="0"/>
              </a:rPr>
              <a:t>)</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steals money from their friend? (okay/</a:t>
            </a:r>
            <a:r>
              <a:rPr lang="en-US" sz="2800" b="1" i="0" dirty="0">
                <a:solidFill>
                  <a:schemeClr val="tx1"/>
                </a:solidFill>
                <a:effectLst/>
                <a:latin typeface="Cambria" panose="02040503050406030204" pitchFamily="18" charset="0"/>
                <a:ea typeface="Cambria" panose="02040503050406030204" pitchFamily="18" charset="0"/>
              </a:rPr>
              <a:t>not okay</a:t>
            </a:r>
            <a:r>
              <a:rPr lang="en-US" sz="2800" b="0" i="0" dirty="0">
                <a:solidFill>
                  <a:schemeClr val="tx1"/>
                </a:solidFill>
                <a:effectLst/>
                <a:latin typeface="Cambria" panose="02040503050406030204" pitchFamily="18" charset="0"/>
                <a:ea typeface="Cambria" panose="02040503050406030204" pitchFamily="18" charset="0"/>
              </a:rPr>
              <a:t>)</a:t>
            </a:r>
          </a:p>
          <a:p>
            <a:pPr marL="457200" indent="-457200">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gives a gift to their friend? (</a:t>
            </a:r>
            <a:r>
              <a:rPr lang="en-US" sz="2800" b="1" i="0" dirty="0">
                <a:solidFill>
                  <a:schemeClr val="tx1"/>
                </a:solidFill>
                <a:effectLst/>
                <a:latin typeface="Cambria" panose="02040503050406030204" pitchFamily="18" charset="0"/>
                <a:ea typeface="Cambria" panose="02040503050406030204" pitchFamily="18" charset="0"/>
              </a:rPr>
              <a:t>okay</a:t>
            </a:r>
            <a:r>
              <a:rPr lang="en-US" sz="2800" b="0" i="0" dirty="0">
                <a:solidFill>
                  <a:schemeClr val="tx1"/>
                </a:solidFill>
                <a:effectLst/>
                <a:latin typeface="Cambria" panose="02040503050406030204" pitchFamily="18" charset="0"/>
                <a:ea typeface="Cambria" panose="02040503050406030204" pitchFamily="18" charset="0"/>
              </a:rPr>
              <a:t>/not okay)</a:t>
            </a:r>
          </a:p>
          <a:p>
            <a:pPr marL="457200" indent="-457200" algn="l">
              <a:buFontTx/>
              <a:buChar char="-"/>
            </a:pPr>
            <a:endParaRPr lang="en-US" sz="2800" dirty="0">
              <a:solidFill>
                <a:schemeClr val="tx1"/>
              </a:solidFill>
              <a:latin typeface="Cambria" panose="02040503050406030204" pitchFamily="18" charset="0"/>
              <a:ea typeface="Cambria" panose="02040503050406030204" pitchFamily="18" charset="0"/>
            </a:endParaRPr>
          </a:p>
          <a:p>
            <a:pPr marL="457200" indent="-457200" algn="l">
              <a:buFontTx/>
              <a:buChar char="-"/>
            </a:pPr>
            <a:endParaRPr lang="en-US" sz="2800" b="0" i="0" dirty="0">
              <a:solidFill>
                <a:schemeClr val="tx1"/>
              </a:solidFill>
              <a:effectLst/>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itle 1">
            <a:extLst>
              <a:ext uri="{FF2B5EF4-FFF2-40B4-BE49-F238E27FC236}">
                <a16:creationId xmlns:a16="http://schemas.microsoft.com/office/drawing/2014/main" id="{8F23438A-5397-4E6E-ADD2-7D0E90C1DCC3}"/>
              </a:ext>
            </a:extLst>
          </p:cNvPr>
          <p:cNvSpPr txBox="1">
            <a:spLocks/>
          </p:cNvSpPr>
          <p:nvPr/>
        </p:nvSpPr>
        <p:spPr>
          <a:xfrm>
            <a:off x="204996" y="1529571"/>
            <a:ext cx="2093332" cy="335675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Calibrate </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Possibility </a:t>
            </a:r>
            <a:br>
              <a:rPr lang="en-US" sz="3200" i="1" dirty="0">
                <a:solidFill>
                  <a:schemeClr val="tx1"/>
                </a:solidFill>
                <a:latin typeface="Gill Sans Nova" panose="020B0602020104020203" pitchFamily="34" charset="0"/>
                <a:cs typeface="Helvetica" panose="020B0604020202020204" pitchFamily="34" charset="0"/>
              </a:rPr>
            </a:br>
            <a:r>
              <a:rPr lang="en-US" sz="3200" i="1" dirty="0">
                <a:solidFill>
                  <a:schemeClr val="tx1"/>
                </a:solidFill>
                <a:latin typeface="Gill Sans Nova" panose="020B0602020104020203" pitchFamily="34" charset="0"/>
                <a:cs typeface="Helvetica" panose="020B0604020202020204" pitchFamily="34" charset="0"/>
              </a:rPr>
              <a:t>of change</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Normativity</a:t>
            </a:r>
          </a:p>
        </p:txBody>
      </p:sp>
      <p:sp>
        <p:nvSpPr>
          <p:cNvPr id="10" name="Title 1">
            <a:extLst>
              <a:ext uri="{FF2B5EF4-FFF2-40B4-BE49-F238E27FC236}">
                <a16:creationId xmlns:a16="http://schemas.microsoft.com/office/drawing/2014/main" id="{26FBE79E-307D-4AEC-86D4-5B0CA7479DEB}"/>
              </a:ext>
            </a:extLst>
          </p:cNvPr>
          <p:cNvSpPr txBox="1">
            <a:spLocks/>
          </p:cNvSpPr>
          <p:nvPr/>
        </p:nvSpPr>
        <p:spPr>
          <a:xfrm>
            <a:off x="268628" y="5743508"/>
            <a:ext cx="1903072" cy="116218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Feedback for each</a:t>
            </a:r>
          </a:p>
        </p:txBody>
      </p:sp>
      <p:sp>
        <p:nvSpPr>
          <p:cNvPr id="12" name="TextBox 11">
            <a:extLst>
              <a:ext uri="{FF2B5EF4-FFF2-40B4-BE49-F238E27FC236}">
                <a16:creationId xmlns:a16="http://schemas.microsoft.com/office/drawing/2014/main" id="{7F1B8C93-B209-497C-A798-B3927159749E}"/>
              </a:ext>
            </a:extLst>
          </p:cNvPr>
          <p:cNvSpPr txBox="1"/>
          <p:nvPr/>
        </p:nvSpPr>
        <p:spPr>
          <a:xfrm>
            <a:off x="2343149" y="5743508"/>
            <a:ext cx="6386513" cy="1015663"/>
          </a:xfrm>
          <a:prstGeom prst="rect">
            <a:avLst/>
          </a:prstGeom>
          <a:noFill/>
          <a:ln>
            <a:noFill/>
          </a:ln>
        </p:spPr>
        <p:txBody>
          <a:bodyPr wrap="square">
            <a:spAutoFit/>
          </a:bodyPr>
          <a:lstStyle/>
          <a:p>
            <a:r>
              <a:rPr lang="en-US" sz="2000" b="1" dirty="0">
                <a:latin typeface="Cambria" panose="02040503050406030204" pitchFamily="18" charset="0"/>
                <a:ea typeface="Cambria" panose="02040503050406030204" pitchFamily="18" charset="0"/>
              </a:rPr>
              <a:t>Actually, no. / That’s right!</a:t>
            </a:r>
          </a:p>
          <a:p>
            <a:r>
              <a:rPr lang="en-US" sz="2000" dirty="0">
                <a:latin typeface="Cambria" panose="02040503050406030204" pitchFamily="18" charset="0"/>
                <a:ea typeface="Cambria" panose="02040503050406030204" pitchFamily="18" charset="0"/>
              </a:rPr>
              <a:t>People can't walk through walls, because walls are solid and we can't pass through them.</a:t>
            </a:r>
          </a:p>
        </p:txBody>
      </p:sp>
      <p:sp>
        <p:nvSpPr>
          <p:cNvPr id="9" name="Rectangle 8">
            <a:extLst>
              <a:ext uri="{FF2B5EF4-FFF2-40B4-BE49-F238E27FC236}">
                <a16:creationId xmlns:a16="http://schemas.microsoft.com/office/drawing/2014/main" id="{62B6979F-5940-470C-8CFB-E1D6B5FD8FCF}"/>
              </a:ext>
            </a:extLst>
          </p:cNvPr>
          <p:cNvSpPr/>
          <p:nvPr/>
        </p:nvSpPr>
        <p:spPr>
          <a:xfrm>
            <a:off x="2171700" y="1490199"/>
            <a:ext cx="9908005" cy="42179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512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889BE1-4ED0-4ABD-B23A-D1D2986C9810}"/>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6" y="1395709"/>
            <a:ext cx="7150894" cy="1384995"/>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Great, let's get started!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I am going to tell you about a planet far away. </a:t>
            </a:r>
          </a:p>
        </p:txBody>
      </p:sp>
      <p:pic>
        <p:nvPicPr>
          <p:cNvPr id="9" name="Picture 8" descr="A picture containing food, indoor, sitting, table&#10;&#10;Description automatically generated">
            <a:extLst>
              <a:ext uri="{FF2B5EF4-FFF2-40B4-BE49-F238E27FC236}">
                <a16:creationId xmlns:a16="http://schemas.microsoft.com/office/drawing/2014/main" id="{CD9AA752-80A7-461B-927B-714814D923E4}"/>
              </a:ext>
            </a:extLst>
          </p:cNvPr>
          <p:cNvPicPr>
            <a:picLocks noChangeAspect="1"/>
          </p:cNvPicPr>
          <p:nvPr/>
        </p:nvPicPr>
        <p:blipFill>
          <a:blip r:embed="rId3"/>
          <a:stretch>
            <a:fillRect/>
          </a:stretch>
        </p:blipFill>
        <p:spPr>
          <a:xfrm>
            <a:off x="4093549" y="2580901"/>
            <a:ext cx="3564551" cy="3470982"/>
          </a:xfrm>
          <a:prstGeom prst="rect">
            <a:avLst/>
          </a:prstGeom>
        </p:spPr>
      </p:pic>
      <p:sp>
        <p:nvSpPr>
          <p:cNvPr id="8" name="Title 1">
            <a:extLst>
              <a:ext uri="{FF2B5EF4-FFF2-40B4-BE49-F238E27FC236}">
                <a16:creationId xmlns:a16="http://schemas.microsoft.com/office/drawing/2014/main" id="{BA4E7F1F-ACA0-43BB-9A57-585928B21CF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setting</a:t>
            </a:r>
          </a:p>
        </p:txBody>
      </p:sp>
    </p:spTree>
    <p:extLst>
      <p:ext uri="{BB962C8B-B14F-4D97-AF65-F5344CB8AC3E}">
        <p14:creationId xmlns:p14="http://schemas.microsoft.com/office/powerpoint/2010/main" val="344914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954107"/>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There are 2 kinds of friendly aliens who live on this planet: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and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a:t>
            </a:r>
          </a:p>
        </p:txBody>
      </p:sp>
      <p:pic>
        <p:nvPicPr>
          <p:cNvPr id="4" name="Picture 3" descr="A picture containing icon&#10;&#10;Description automatically generated">
            <a:extLst>
              <a:ext uri="{FF2B5EF4-FFF2-40B4-BE49-F238E27FC236}">
                <a16:creationId xmlns:a16="http://schemas.microsoft.com/office/drawing/2014/main" id="{9158BC26-333D-47EF-BE9F-3D1DEC9D03EC}"/>
              </a:ext>
            </a:extLst>
          </p:cNvPr>
          <p:cNvPicPr>
            <a:picLocks noChangeAspect="1"/>
          </p:cNvPicPr>
          <p:nvPr/>
        </p:nvPicPr>
        <p:blipFill>
          <a:blip r:embed="rId3"/>
          <a:stretch>
            <a:fillRect/>
          </a:stretch>
        </p:blipFill>
        <p:spPr>
          <a:xfrm>
            <a:off x="2342428" y="2659649"/>
            <a:ext cx="2926086" cy="280264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4B61C8C-DE06-4B98-9C70-1C7C96E181B8}"/>
              </a:ext>
            </a:extLst>
          </p:cNvPr>
          <p:cNvPicPr>
            <a:picLocks noChangeAspect="1"/>
          </p:cNvPicPr>
          <p:nvPr/>
        </p:nvPicPr>
        <p:blipFill>
          <a:blip r:embed="rId4"/>
          <a:stretch>
            <a:fillRect/>
          </a:stretch>
        </p:blipFill>
        <p:spPr>
          <a:xfrm>
            <a:off x="6787706" y="3429000"/>
            <a:ext cx="2102741" cy="2272029"/>
          </a:xfrm>
          <a:prstGeom prst="rect">
            <a:avLst/>
          </a:prstGeom>
        </p:spPr>
      </p:pic>
      <p:sp>
        <p:nvSpPr>
          <p:cNvPr id="9" name="Rectangle 8">
            <a:extLst>
              <a:ext uri="{FF2B5EF4-FFF2-40B4-BE49-F238E27FC236}">
                <a16:creationId xmlns:a16="http://schemas.microsoft.com/office/drawing/2014/main" id="{F11C5996-C8EC-4D25-89E6-E13C6F1F6B5C}"/>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18D13373-6367-4C73-9501-33F34A47FB58}"/>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social groups</a:t>
            </a:r>
          </a:p>
        </p:txBody>
      </p:sp>
    </p:spTree>
    <p:extLst>
      <p:ext uri="{BB962C8B-B14F-4D97-AF65-F5344CB8AC3E}">
        <p14:creationId xmlns:p14="http://schemas.microsoft.com/office/powerpoint/2010/main" val="3100203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live here, on this side of the planet. </a:t>
            </a:r>
          </a:p>
        </p:txBody>
      </p:sp>
      <p:pic>
        <p:nvPicPr>
          <p:cNvPr id="7" name="Picture 6" descr="A picture containing sitting, food, table, small&#10;&#10;Description automatically generated">
            <a:extLst>
              <a:ext uri="{FF2B5EF4-FFF2-40B4-BE49-F238E27FC236}">
                <a16:creationId xmlns:a16="http://schemas.microsoft.com/office/drawing/2014/main" id="{CC850671-8D65-4BA2-86B3-59341A710DE7}"/>
              </a:ext>
            </a:extLst>
          </p:cNvPr>
          <p:cNvPicPr>
            <a:picLocks noChangeAspect="1"/>
          </p:cNvPicPr>
          <p:nvPr/>
        </p:nvPicPr>
        <p:blipFill>
          <a:blip r:embed="rId3"/>
          <a:stretch>
            <a:fillRect/>
          </a:stretch>
        </p:blipFill>
        <p:spPr>
          <a:xfrm>
            <a:off x="2150452" y="2167814"/>
            <a:ext cx="4071142" cy="3964274"/>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0FF846E1-C28D-45A5-A8B1-4F853FB7D416}"/>
              </a:ext>
            </a:extLst>
          </p:cNvPr>
          <p:cNvPicPr>
            <a:picLocks noChangeAspect="1"/>
          </p:cNvPicPr>
          <p:nvPr/>
        </p:nvPicPr>
        <p:blipFill>
          <a:blip r:embed="rId4"/>
          <a:stretch>
            <a:fillRect/>
          </a:stretch>
        </p:blipFill>
        <p:spPr>
          <a:xfrm>
            <a:off x="6345497" y="2720042"/>
            <a:ext cx="3331823" cy="3191261"/>
          </a:xfrm>
          <a:prstGeom prst="rect">
            <a:avLst/>
          </a:prstGeom>
        </p:spPr>
      </p:pic>
      <p:sp>
        <p:nvSpPr>
          <p:cNvPr id="9" name="Rectangle 8">
            <a:extLst>
              <a:ext uri="{FF2B5EF4-FFF2-40B4-BE49-F238E27FC236}">
                <a16:creationId xmlns:a16="http://schemas.microsoft.com/office/drawing/2014/main" id="{78F50330-C8C7-4C38-8A45-0EAFCBB04475}"/>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E7C6CC07-D972-42C4-BD86-315BB0B584A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Tree>
    <p:extLst>
      <p:ext uri="{BB962C8B-B14F-4D97-AF65-F5344CB8AC3E}">
        <p14:creationId xmlns:p14="http://schemas.microsoft.com/office/powerpoint/2010/main" val="1206819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live here, on this other side of the planet.</a:t>
            </a:r>
          </a:p>
        </p:txBody>
      </p:sp>
      <p:pic>
        <p:nvPicPr>
          <p:cNvPr id="7" name="Picture 6">
            <a:extLst>
              <a:ext uri="{FF2B5EF4-FFF2-40B4-BE49-F238E27FC236}">
                <a16:creationId xmlns:a16="http://schemas.microsoft.com/office/drawing/2014/main" id="{CC850671-8D65-4BA2-86B3-59341A710DE7}"/>
              </a:ext>
            </a:extLst>
          </p:cNvPr>
          <p:cNvPicPr>
            <a:picLocks noChangeAspect="1"/>
          </p:cNvPicPr>
          <p:nvPr/>
        </p:nvPicPr>
        <p:blipFill>
          <a:blip r:embed="rId3"/>
          <a:srcRect/>
          <a:stretch/>
        </p:blipFill>
        <p:spPr>
          <a:xfrm>
            <a:off x="2150452" y="2119686"/>
            <a:ext cx="4071141" cy="396427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1A6E06E-B111-402B-8612-832B19264BC3}"/>
              </a:ext>
            </a:extLst>
          </p:cNvPr>
          <p:cNvPicPr>
            <a:picLocks noChangeAspect="1"/>
          </p:cNvPicPr>
          <p:nvPr/>
        </p:nvPicPr>
        <p:blipFill>
          <a:blip r:embed="rId4"/>
          <a:stretch>
            <a:fillRect/>
          </a:stretch>
        </p:blipFill>
        <p:spPr>
          <a:xfrm>
            <a:off x="6787706" y="3188360"/>
            <a:ext cx="2102741" cy="2272029"/>
          </a:xfrm>
          <a:prstGeom prst="rect">
            <a:avLst/>
          </a:prstGeom>
        </p:spPr>
      </p:pic>
      <p:sp>
        <p:nvSpPr>
          <p:cNvPr id="8" name="Rectangle 7">
            <a:extLst>
              <a:ext uri="{FF2B5EF4-FFF2-40B4-BE49-F238E27FC236}">
                <a16:creationId xmlns:a16="http://schemas.microsoft.com/office/drawing/2014/main" id="{1364BDC1-57A8-4A89-8F53-5C51CC94E922}"/>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9" name="Title 1">
            <a:extLst>
              <a:ext uri="{FF2B5EF4-FFF2-40B4-BE49-F238E27FC236}">
                <a16:creationId xmlns:a16="http://schemas.microsoft.com/office/drawing/2014/main" id="{721FF584-CD91-44A8-A6D8-B90036E4BA15}"/>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Tree>
    <p:extLst>
      <p:ext uri="{BB962C8B-B14F-4D97-AF65-F5344CB8AC3E}">
        <p14:creationId xmlns:p14="http://schemas.microsoft.com/office/powerpoint/2010/main" val="1313734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pogoberries</a:t>
            </a:r>
            <a:r>
              <a:rPr lang="en-US" sz="2800" b="0" i="0" dirty="0">
                <a:solidFill>
                  <a:srgbClr val="404040"/>
                </a:solidFill>
                <a:effectLst/>
                <a:latin typeface="Cambria" panose="02040503050406030204" pitchFamily="18" charset="0"/>
                <a:ea typeface="Cambria" panose="02040503050406030204" pitchFamily="18" charset="0"/>
              </a:rPr>
              <a:t>.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okinberries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8" name="Picture 7" descr="A picture containing icon&#10;&#10;Description automatically generated">
            <a:extLst>
              <a:ext uri="{FF2B5EF4-FFF2-40B4-BE49-F238E27FC236}">
                <a16:creationId xmlns:a16="http://schemas.microsoft.com/office/drawing/2014/main" id="{B4D0FF29-67C6-4A70-9C13-3A817D833C8B}"/>
              </a:ext>
            </a:extLst>
          </p:cNvPr>
          <p:cNvPicPr>
            <a:picLocks noChangeAspect="1"/>
          </p:cNvPicPr>
          <p:nvPr/>
        </p:nvPicPr>
        <p:blipFill>
          <a:blip r:embed="rId3"/>
          <a:stretch>
            <a:fillRect/>
          </a:stretch>
        </p:blipFill>
        <p:spPr>
          <a:xfrm>
            <a:off x="5647555" y="1546087"/>
            <a:ext cx="4725171" cy="3416767"/>
          </a:xfrm>
          <a:prstGeom prst="rect">
            <a:avLst/>
          </a:prstGeom>
        </p:spPr>
      </p:pic>
      <p:pic>
        <p:nvPicPr>
          <p:cNvPr id="10" name="Picture 9" descr="A close up of a logo&#10;&#10;Description automatically generated">
            <a:extLst>
              <a:ext uri="{FF2B5EF4-FFF2-40B4-BE49-F238E27FC236}">
                <a16:creationId xmlns:a16="http://schemas.microsoft.com/office/drawing/2014/main" id="{52D58697-DCA8-4560-978F-E89B92ECAF6A}"/>
              </a:ext>
            </a:extLst>
          </p:cNvPr>
          <p:cNvPicPr>
            <a:picLocks noChangeAspect="1"/>
          </p:cNvPicPr>
          <p:nvPr/>
        </p:nvPicPr>
        <p:blipFill>
          <a:blip r:embed="rId4"/>
          <a:stretch>
            <a:fillRect/>
          </a:stretch>
        </p:blipFill>
        <p:spPr>
          <a:xfrm>
            <a:off x="1126786" y="1722878"/>
            <a:ext cx="4725171" cy="3416767"/>
          </a:xfrm>
          <a:prstGeom prst="rect">
            <a:avLst/>
          </a:prstGeom>
        </p:spPr>
      </p:pic>
      <p:sp>
        <p:nvSpPr>
          <p:cNvPr id="12" name="Title 1">
            <a:extLst>
              <a:ext uri="{FF2B5EF4-FFF2-40B4-BE49-F238E27FC236}">
                <a16:creationId xmlns:a16="http://schemas.microsoft.com/office/drawing/2014/main" id="{E82E9938-454F-4067-B5E9-E5645561F17B}"/>
              </a:ext>
            </a:extLst>
          </p:cNvPr>
          <p:cNvSpPr txBox="1">
            <a:spLocks/>
          </p:cNvSpPr>
          <p:nvPr/>
        </p:nvSpPr>
        <p:spPr>
          <a:xfrm>
            <a:off x="507205" y="5462291"/>
            <a:ext cx="10269769" cy="1215235"/>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Generic statements:</a:t>
            </a: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convey relative frequency</a:t>
            </a:r>
            <a:r>
              <a:rPr lang="en-US" sz="2000" dirty="0">
                <a:solidFill>
                  <a:schemeClr val="tx1"/>
                </a:solidFill>
                <a:latin typeface="Helvetica" panose="020B0604020202020204" pitchFamily="34" charset="0"/>
                <a:cs typeface="Helvetica" panose="020B0604020202020204" pitchFamily="34" charset="0"/>
              </a:rPr>
              <a:t> (Tessler &amp; Goodman, 2019)</a:t>
            </a:r>
            <a:endParaRPr lang="en-US" sz="2400" dirty="0">
              <a:solidFill>
                <a:schemeClr val="tx1"/>
              </a:solidFill>
              <a:latin typeface="Helvetica" panose="020B0604020202020204" pitchFamily="34" charset="0"/>
              <a:cs typeface="Helvetica" panose="020B0604020202020204" pitchFamily="34" charset="0"/>
            </a:endParaRP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support multiple construals </a:t>
            </a:r>
            <a:r>
              <a:rPr lang="en-US" sz="2000" dirty="0">
                <a:solidFill>
                  <a:schemeClr val="tx1"/>
                </a:solidFill>
                <a:latin typeface="Helvetica" panose="020B0604020202020204" pitchFamily="34" charset="0"/>
                <a:cs typeface="Helvetica" panose="020B0604020202020204" pitchFamily="34" charset="0"/>
              </a:rPr>
              <a:t>(Noyes &amp; Keil, 2019/2020, Vasilyeva &amp; </a:t>
            </a:r>
            <a:r>
              <a:rPr lang="en-US" sz="2000" dirty="0" err="1">
                <a:solidFill>
                  <a:schemeClr val="tx1"/>
                </a:solidFill>
                <a:latin typeface="Helvetica" panose="020B0604020202020204" pitchFamily="34" charset="0"/>
                <a:cs typeface="Helvetica" panose="020B0604020202020204" pitchFamily="34" charset="0"/>
              </a:rPr>
              <a:t>Lombrozo</a:t>
            </a:r>
            <a:r>
              <a:rPr lang="en-US" sz="2000" dirty="0">
                <a:solidFill>
                  <a:schemeClr val="tx1"/>
                </a:solidFill>
                <a:latin typeface="Helvetica" panose="020B0604020202020204" pitchFamily="34" charset="0"/>
                <a:cs typeface="Helvetica" panose="020B0604020202020204" pitchFamily="34" charset="0"/>
              </a:rPr>
              <a:t>, 2020)</a:t>
            </a:r>
            <a:endParaRPr lang="en-US" sz="24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D64D4BA8-EE0E-457A-B704-F3B1F6D7E93B}"/>
              </a:ext>
            </a:extLst>
          </p:cNvPr>
          <p:cNvSpPr/>
          <p:nvPr/>
        </p:nvSpPr>
        <p:spPr>
          <a:xfrm>
            <a:off x="364308" y="1395708"/>
            <a:ext cx="11320485" cy="391620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4" name="Title 1">
            <a:extLst>
              <a:ext uri="{FF2B5EF4-FFF2-40B4-BE49-F238E27FC236}">
                <a16:creationId xmlns:a16="http://schemas.microsoft.com/office/drawing/2014/main" id="{4E3CFAD2-E193-47BD-931E-8603BC68EABD}"/>
              </a:ext>
            </a:extLst>
          </p:cNvPr>
          <p:cNvSpPr txBox="1">
            <a:spLocks/>
          </p:cNvSpPr>
          <p:nvPr/>
        </p:nvSpPr>
        <p:spPr>
          <a:xfrm>
            <a:off x="7766947" y="5406425"/>
            <a:ext cx="3626958" cy="608309"/>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&amp; novel neutral property</a:t>
            </a:r>
          </a:p>
        </p:txBody>
      </p:sp>
    </p:spTree>
    <p:extLst>
      <p:ext uri="{BB962C8B-B14F-4D97-AF65-F5344CB8AC3E}">
        <p14:creationId xmlns:p14="http://schemas.microsoft.com/office/powerpoint/2010/main" val="3790071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Today we're going to learn about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3" name="Picture 2" descr="A picture containing icon&#10;&#10;Description automatically generated">
            <a:extLst>
              <a:ext uri="{FF2B5EF4-FFF2-40B4-BE49-F238E27FC236}">
                <a16:creationId xmlns:a16="http://schemas.microsoft.com/office/drawing/2014/main" id="{14206BC9-D7F0-4AFA-BB01-700AE21040B5}"/>
              </a:ext>
            </a:extLst>
          </p:cNvPr>
          <p:cNvPicPr>
            <a:picLocks noChangeAspect="1"/>
          </p:cNvPicPr>
          <p:nvPr/>
        </p:nvPicPr>
        <p:blipFill>
          <a:blip r:embed="rId3"/>
          <a:stretch>
            <a:fillRect/>
          </a:stretch>
        </p:blipFill>
        <p:spPr>
          <a:xfrm>
            <a:off x="3959484" y="2475334"/>
            <a:ext cx="3331823" cy="3191261"/>
          </a:xfrm>
          <a:prstGeom prst="rect">
            <a:avLst/>
          </a:prstGeom>
        </p:spPr>
      </p:pic>
      <p:sp>
        <p:nvSpPr>
          <p:cNvPr id="8" name="Rectangle 7">
            <a:extLst>
              <a:ext uri="{FF2B5EF4-FFF2-40B4-BE49-F238E27FC236}">
                <a16:creationId xmlns:a16="http://schemas.microsoft.com/office/drawing/2014/main" id="{3792B83C-3536-4849-A3C4-020B23061DD4}"/>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7940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125FC324-DEA5-4A81-BE94-B0898A66A589}"/>
              </a:ext>
            </a:extLst>
          </p:cNvPr>
          <p:cNvCxnSpPr>
            <a:cxnSpLocks/>
            <a:stCxn id="3" idx="4"/>
            <a:endCxn id="11" idx="0"/>
          </p:cNvCxnSpPr>
          <p:nvPr/>
        </p:nvCxnSpPr>
        <p:spPr>
          <a:xfrm flipH="1">
            <a:off x="1508012" y="3388351"/>
            <a:ext cx="500852" cy="2703524"/>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05B2AA-106A-4495-B606-E805CEF99A14}"/>
              </a:ext>
            </a:extLst>
          </p:cNvPr>
          <p:cNvCxnSpPr>
            <a:cxnSpLocks/>
            <a:stCxn id="4" idx="4"/>
            <a:endCxn id="11" idx="0"/>
          </p:cNvCxnSpPr>
          <p:nvPr/>
        </p:nvCxnSpPr>
        <p:spPr>
          <a:xfrm>
            <a:off x="1499955" y="4433584"/>
            <a:ext cx="8057" cy="16582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E56B65-6434-4933-A3B8-A081AE82EA0D}"/>
              </a:ext>
            </a:extLst>
          </p:cNvPr>
          <p:cNvCxnSpPr>
            <a:cxnSpLocks/>
            <a:stCxn id="24" idx="4"/>
            <a:endCxn id="11" idx="0"/>
          </p:cNvCxnSpPr>
          <p:nvPr/>
        </p:nvCxnSpPr>
        <p:spPr>
          <a:xfrm>
            <a:off x="1087527" y="5649484"/>
            <a:ext cx="420485" cy="4423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a:t>
            </a:r>
            <a:r>
              <a:rPr lang="en-US" b="1" dirty="0">
                <a:solidFill>
                  <a:schemeClr val="bg1"/>
                </a:solidFill>
                <a:latin typeface="Gill Sans Nova" panose="020B0602020104020203" pitchFamily="34" charset="0"/>
              </a:rPr>
              <a:t>Construal</a:t>
            </a:r>
            <a:r>
              <a:rPr lang="en-US" dirty="0">
                <a:solidFill>
                  <a:schemeClr val="bg1">
                    <a:lumMod val="75000"/>
                  </a:schemeClr>
                </a:solidFill>
                <a:latin typeface="Gill Sans Nova" panose="020B0602020104020203" pitchFamily="34" charset="0"/>
              </a:rPr>
              <a:t>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8" name="TextBox 7">
            <a:extLst>
              <a:ext uri="{FF2B5EF4-FFF2-40B4-BE49-F238E27FC236}">
                <a16:creationId xmlns:a16="http://schemas.microsoft.com/office/drawing/2014/main" id="{CC203439-687B-470E-B9C9-4D2135782700}"/>
              </a:ext>
            </a:extLst>
          </p:cNvPr>
          <p:cNvSpPr txBox="1"/>
          <p:nvPr/>
        </p:nvSpPr>
        <p:spPr>
          <a:xfrm>
            <a:off x="3924305" y="2170997"/>
            <a:ext cx="6937482"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(biological) </a:t>
            </a:r>
          </a:p>
          <a:p>
            <a:r>
              <a:rPr lang="en-US" sz="2400" dirty="0">
                <a:latin typeface="Cambria" panose="02040503050406030204" pitchFamily="18" charset="0"/>
                <a:ea typeface="Cambria" panose="02040503050406030204" pitchFamily="18" charset="0"/>
              </a:rPr>
              <a:t>Because of the way their bodies work, other berries make them sick, so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9" name="Picture 8" descr="A picture containing shape&#10;&#10;Description automatically generated">
            <a:extLst>
              <a:ext uri="{FF2B5EF4-FFF2-40B4-BE49-F238E27FC236}">
                <a16:creationId xmlns:a16="http://schemas.microsoft.com/office/drawing/2014/main" id="{BC66759A-6F7B-479F-9526-AEFD4B0E629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022299" y="2485811"/>
            <a:ext cx="371531" cy="885515"/>
          </a:xfrm>
          <a:prstGeom prst="rect">
            <a:avLst/>
          </a:prstGeom>
        </p:spPr>
      </p:pic>
      <p:grpSp>
        <p:nvGrpSpPr>
          <p:cNvPr id="10" name="Group 9">
            <a:extLst>
              <a:ext uri="{FF2B5EF4-FFF2-40B4-BE49-F238E27FC236}">
                <a16:creationId xmlns:a16="http://schemas.microsoft.com/office/drawing/2014/main" id="{ADC3331D-AD62-4D47-8E0E-73B6FDF54C8B}"/>
              </a:ext>
            </a:extLst>
          </p:cNvPr>
          <p:cNvGrpSpPr/>
          <p:nvPr/>
        </p:nvGrpSpPr>
        <p:grpSpPr>
          <a:xfrm>
            <a:off x="2619163" y="3684478"/>
            <a:ext cx="1305142" cy="849451"/>
            <a:chOff x="3362449" y="2975463"/>
            <a:chExt cx="5467101" cy="3558259"/>
          </a:xfrm>
        </p:grpSpPr>
        <p:sp>
          <p:nvSpPr>
            <p:cNvPr id="12" name="Oval 11">
              <a:extLst>
                <a:ext uri="{FF2B5EF4-FFF2-40B4-BE49-F238E27FC236}">
                  <a16:creationId xmlns:a16="http://schemas.microsoft.com/office/drawing/2014/main" id="{A22AC2A7-83DB-4A03-90B4-5759502E019C}"/>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9C211402-ACBA-471E-B3D8-A4114FF707B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9DA250B-03C9-4D5B-844E-26B7EBA033C0}"/>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D5DCF6E-86EA-4102-8AFE-90A57ABE888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7" name="Group 6">
            <a:extLst>
              <a:ext uri="{FF2B5EF4-FFF2-40B4-BE49-F238E27FC236}">
                <a16:creationId xmlns:a16="http://schemas.microsoft.com/office/drawing/2014/main" id="{A9EE0971-2AD0-421B-8E38-8B52075E177E}"/>
              </a:ext>
            </a:extLst>
          </p:cNvPr>
          <p:cNvGrpSpPr/>
          <p:nvPr/>
        </p:nvGrpSpPr>
        <p:grpSpPr>
          <a:xfrm>
            <a:off x="2356711" y="4803834"/>
            <a:ext cx="1326551" cy="1198338"/>
            <a:chOff x="2912349" y="5527144"/>
            <a:chExt cx="1326551" cy="1198338"/>
          </a:xfrm>
        </p:grpSpPr>
        <p:grpSp>
          <p:nvGrpSpPr>
            <p:cNvPr id="16" name="Group 15">
              <a:extLst>
                <a:ext uri="{FF2B5EF4-FFF2-40B4-BE49-F238E27FC236}">
                  <a16:creationId xmlns:a16="http://schemas.microsoft.com/office/drawing/2014/main" id="{943AB621-601F-4746-807E-6EE502866EE6}"/>
                </a:ext>
              </a:extLst>
            </p:cNvPr>
            <p:cNvGrpSpPr/>
            <p:nvPr/>
          </p:nvGrpSpPr>
          <p:grpSpPr>
            <a:xfrm>
              <a:off x="2912349" y="5527144"/>
              <a:ext cx="1326551" cy="1161290"/>
              <a:chOff x="484334" y="-48184"/>
              <a:chExt cx="5606092" cy="4907689"/>
            </a:xfrm>
          </p:grpSpPr>
          <p:pic>
            <p:nvPicPr>
              <p:cNvPr id="17" name="Picture 16" descr="A picture containing shape&#10;&#10;Description automatically generated">
                <a:extLst>
                  <a:ext uri="{FF2B5EF4-FFF2-40B4-BE49-F238E27FC236}">
                    <a16:creationId xmlns:a16="http://schemas.microsoft.com/office/drawing/2014/main" id="{F0550D10-3778-4F36-A4A4-3AF38A6A2D3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18" name="Freeform: Shape 17">
                <a:extLst>
                  <a:ext uri="{FF2B5EF4-FFF2-40B4-BE49-F238E27FC236}">
                    <a16:creationId xmlns:a16="http://schemas.microsoft.com/office/drawing/2014/main" id="{3F97C024-3193-4734-8014-87C0CEA640B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FAE173-CED5-44A2-B346-AE141A2C8744}"/>
                </a:ext>
              </a:extLst>
            </p:cNvPr>
            <p:cNvGrpSpPr/>
            <p:nvPr/>
          </p:nvGrpSpPr>
          <p:grpSpPr>
            <a:xfrm>
              <a:off x="3174801" y="6032914"/>
              <a:ext cx="1064099" cy="692568"/>
              <a:chOff x="6831672" y="1868280"/>
              <a:chExt cx="3184477" cy="2072614"/>
            </a:xfrm>
          </p:grpSpPr>
          <p:pic>
            <p:nvPicPr>
              <p:cNvPr id="20" name="Picture 19" descr="A picture containing shape&#10;&#10;Description automatically generated">
                <a:extLst>
                  <a:ext uri="{FF2B5EF4-FFF2-40B4-BE49-F238E27FC236}">
                    <a16:creationId xmlns:a16="http://schemas.microsoft.com/office/drawing/2014/main" id="{655D07C1-8160-4155-A664-694EA6E5FE13}"/>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73D45BD7-4B93-41CC-A0E8-4999F566730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22" name="Oval 21">
                <a:extLst>
                  <a:ext uri="{FF2B5EF4-FFF2-40B4-BE49-F238E27FC236}">
                    <a16:creationId xmlns:a16="http://schemas.microsoft.com/office/drawing/2014/main" id="{AC16A6B2-C0CF-4359-AAB2-E8464DCD78FA}"/>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shape&#10;&#10;Description automatically generated">
                <a:extLst>
                  <a:ext uri="{FF2B5EF4-FFF2-40B4-BE49-F238E27FC236}">
                    <a16:creationId xmlns:a16="http://schemas.microsoft.com/office/drawing/2014/main" id="{94A59A2E-F85F-4EC0-86A7-40A81A93606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grpSp>
      <p:sp>
        <p:nvSpPr>
          <p:cNvPr id="25" name="TextBox 24">
            <a:extLst>
              <a:ext uri="{FF2B5EF4-FFF2-40B4-BE49-F238E27FC236}">
                <a16:creationId xmlns:a16="http://schemas.microsoft.com/office/drawing/2014/main" id="{4DD7B4F6-3CF5-4742-B3E4-3012812409DB}"/>
              </a:ext>
            </a:extLst>
          </p:cNvPr>
          <p:cNvSpPr txBox="1"/>
          <p:nvPr/>
        </p:nvSpPr>
        <p:spPr>
          <a:xfrm>
            <a:off x="3924305" y="3532211"/>
            <a:ext cx="9140428"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(cultural) </a:t>
            </a:r>
          </a:p>
          <a:p>
            <a:r>
              <a:rPr lang="en-US" sz="2400" dirty="0">
                <a:latin typeface="Cambria" panose="02040503050406030204" pitchFamily="18" charset="0"/>
                <a:ea typeface="Cambria" panose="02040503050406030204" pitchFamily="18" charset="0"/>
              </a:rPr>
              <a:t>Because they believe eating other berries is bad luck, </a:t>
            </a:r>
            <a:br>
              <a:rPr lang="en-US" sz="2400" dirty="0">
                <a:latin typeface="Cambria" panose="02040503050406030204" pitchFamily="18" charset="0"/>
                <a:ea typeface="Cambria" panose="02040503050406030204" pitchFamily="18" charset="0"/>
              </a:rPr>
            </a:b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sp>
        <p:nvSpPr>
          <p:cNvPr id="26" name="TextBox 25">
            <a:extLst>
              <a:ext uri="{FF2B5EF4-FFF2-40B4-BE49-F238E27FC236}">
                <a16:creationId xmlns:a16="http://schemas.microsoft.com/office/drawing/2014/main" id="{7580B687-F8D7-4FCD-AEF8-CE66260496A8}"/>
              </a:ext>
            </a:extLst>
          </p:cNvPr>
          <p:cNvSpPr txBox="1"/>
          <p:nvPr/>
        </p:nvSpPr>
        <p:spPr>
          <a:xfrm>
            <a:off x="3924305" y="4893425"/>
            <a:ext cx="7419147"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Structural</a:t>
            </a:r>
          </a:p>
          <a:p>
            <a:r>
              <a:rPr lang="en-US" sz="2400" dirty="0">
                <a:latin typeface="Cambria" panose="02040503050406030204" pitchFamily="18" charset="0"/>
                <a:ea typeface="Cambria" panose="02040503050406030204" pitchFamily="18" charset="0"/>
              </a:rPr>
              <a:t>Because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 are the only berries that grow in the area where they live,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28" name="Picture 27" descr="A close up of a logo&#10;&#10;Description automatically generated">
            <a:extLst>
              <a:ext uri="{FF2B5EF4-FFF2-40B4-BE49-F238E27FC236}">
                <a16:creationId xmlns:a16="http://schemas.microsoft.com/office/drawing/2014/main" id="{D24B364E-7C0A-4ECD-8557-43C74DB379FB}"/>
              </a:ext>
            </a:extLst>
          </p:cNvPr>
          <p:cNvPicPr>
            <a:picLocks noChangeAspect="1"/>
          </p:cNvPicPr>
          <p:nvPr/>
        </p:nvPicPr>
        <p:blipFill>
          <a:blip r:embed="rId5"/>
          <a:stretch>
            <a:fillRect/>
          </a:stretch>
        </p:blipFill>
        <p:spPr>
          <a:xfrm>
            <a:off x="9649918" y="1064327"/>
            <a:ext cx="2186512" cy="1581065"/>
          </a:xfrm>
          <a:prstGeom prst="rect">
            <a:avLst/>
          </a:prstGeom>
        </p:spPr>
      </p:pic>
      <p:sp>
        <p:nvSpPr>
          <p:cNvPr id="31" name="TextBox 30">
            <a:extLst>
              <a:ext uri="{FF2B5EF4-FFF2-40B4-BE49-F238E27FC236}">
                <a16:creationId xmlns:a16="http://schemas.microsoft.com/office/drawing/2014/main" id="{811D2F13-4144-407A-B3C4-B0E9513B355F}"/>
              </a:ext>
            </a:extLst>
          </p:cNvPr>
          <p:cNvSpPr txBox="1"/>
          <p:nvPr/>
        </p:nvSpPr>
        <p:spPr>
          <a:xfrm>
            <a:off x="509490" y="1588373"/>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Participants randomly assigned to 1 of 3 conditions:</a:t>
            </a:r>
          </a:p>
        </p:txBody>
      </p:sp>
      <p:sp>
        <p:nvSpPr>
          <p:cNvPr id="3" name="Oval 2">
            <a:extLst>
              <a:ext uri="{FF2B5EF4-FFF2-40B4-BE49-F238E27FC236}">
                <a16:creationId xmlns:a16="http://schemas.microsoft.com/office/drawing/2014/main" id="{3AE35EC3-8346-46A6-BA36-90F7720771D1}"/>
              </a:ext>
            </a:extLst>
          </p:cNvPr>
          <p:cNvSpPr/>
          <p:nvPr/>
        </p:nvSpPr>
        <p:spPr>
          <a:xfrm flipH="1">
            <a:off x="1191594" y="2502837"/>
            <a:ext cx="1634540" cy="885514"/>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11" name="Oval 10">
            <a:extLst>
              <a:ext uri="{FF2B5EF4-FFF2-40B4-BE49-F238E27FC236}">
                <a16:creationId xmlns:a16="http://schemas.microsoft.com/office/drawing/2014/main" id="{4ED67CD4-3C7A-4385-AAE4-6569DFD38CEF}"/>
              </a:ext>
            </a:extLst>
          </p:cNvPr>
          <p:cNvSpPr/>
          <p:nvPr/>
        </p:nvSpPr>
        <p:spPr>
          <a:xfrm flipH="1">
            <a:off x="346661" y="6091875"/>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eat </a:t>
            </a:r>
            <a:r>
              <a:rPr lang="en-US" sz="2000" dirty="0" err="1">
                <a:solidFill>
                  <a:schemeClr val="tx1"/>
                </a:solidFill>
                <a:latin typeface="Gill Sans Nova" panose="020B0602020104020203" pitchFamily="34" charset="0"/>
              </a:rPr>
              <a:t>pogoberries</a:t>
            </a:r>
            <a:endParaRPr lang="en-US" sz="2000" dirty="0">
              <a:solidFill>
                <a:schemeClr val="tx1"/>
              </a:solidFill>
              <a:latin typeface="Gill Sans Nova" panose="020B0602020104020203" pitchFamily="34" charset="0"/>
            </a:endParaRPr>
          </a:p>
        </p:txBody>
      </p:sp>
      <p:sp>
        <p:nvSpPr>
          <p:cNvPr id="4" name="Oval 3">
            <a:extLst>
              <a:ext uri="{FF2B5EF4-FFF2-40B4-BE49-F238E27FC236}">
                <a16:creationId xmlns:a16="http://schemas.microsoft.com/office/drawing/2014/main" id="{ABD7F77F-DBE2-4F5D-9223-7F2378D88163}"/>
              </a:ext>
            </a:extLst>
          </p:cNvPr>
          <p:cNvSpPr/>
          <p:nvPr/>
        </p:nvSpPr>
        <p:spPr>
          <a:xfrm flipH="1">
            <a:off x="711542" y="3649556"/>
            <a:ext cx="1576826" cy="784028"/>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cultural taboos</a:t>
            </a:r>
            <a:endParaRPr lang="en-US" sz="1600" dirty="0">
              <a:solidFill>
                <a:sysClr val="windowText" lastClr="000000"/>
              </a:solidFill>
              <a:latin typeface="Gill Sans Nova" panose="020B0602020104020203" pitchFamily="34" charset="0"/>
            </a:endParaRPr>
          </a:p>
        </p:txBody>
      </p:sp>
      <p:sp>
        <p:nvSpPr>
          <p:cNvPr id="24" name="Oval 23">
            <a:extLst>
              <a:ext uri="{FF2B5EF4-FFF2-40B4-BE49-F238E27FC236}">
                <a16:creationId xmlns:a16="http://schemas.microsoft.com/office/drawing/2014/main" id="{1250751B-8802-456C-84F5-B91C58991A1B}"/>
              </a:ext>
            </a:extLst>
          </p:cNvPr>
          <p:cNvSpPr/>
          <p:nvPr/>
        </p:nvSpPr>
        <p:spPr>
          <a:xfrm flipH="1">
            <a:off x="63046" y="4763969"/>
            <a:ext cx="2048963" cy="885515"/>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availability / access</a:t>
            </a:r>
            <a:endParaRPr lang="en-US" sz="1600" dirty="0">
              <a:solidFill>
                <a:sysClr val="windowText" lastClr="000000"/>
              </a:solidFill>
              <a:latin typeface="Gill Sans Nova" panose="020B0602020104020203" pitchFamily="34" charset="0"/>
            </a:endParaRPr>
          </a:p>
        </p:txBody>
      </p:sp>
      <p:sp>
        <p:nvSpPr>
          <p:cNvPr id="43" name="Rectangle 42">
            <a:extLst>
              <a:ext uri="{FF2B5EF4-FFF2-40B4-BE49-F238E27FC236}">
                <a16:creationId xmlns:a16="http://schemas.microsoft.com/office/drawing/2014/main" id="{9AD8666F-2073-400B-937A-82F42B76F562}"/>
              </a:ext>
            </a:extLst>
          </p:cNvPr>
          <p:cNvSpPr/>
          <p:nvPr/>
        </p:nvSpPr>
        <p:spPr>
          <a:xfrm>
            <a:off x="3958581" y="2552259"/>
            <a:ext cx="7164344" cy="8769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4" name="Rectangle 43">
            <a:extLst>
              <a:ext uri="{FF2B5EF4-FFF2-40B4-BE49-F238E27FC236}">
                <a16:creationId xmlns:a16="http://schemas.microsoft.com/office/drawing/2014/main" id="{2E81F9DE-1564-406E-A71C-697F1165A130}"/>
              </a:ext>
            </a:extLst>
          </p:cNvPr>
          <p:cNvSpPr/>
          <p:nvPr/>
        </p:nvSpPr>
        <p:spPr>
          <a:xfrm>
            <a:off x="3960861" y="3916907"/>
            <a:ext cx="7162064" cy="9448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a16="http://schemas.microsoft.com/office/drawing/2014/main" id="{C06FD9F1-10B9-4C6C-96F9-031CFA6EE915}"/>
              </a:ext>
            </a:extLst>
          </p:cNvPr>
          <p:cNvSpPr/>
          <p:nvPr/>
        </p:nvSpPr>
        <p:spPr>
          <a:xfrm>
            <a:off x="3958581" y="5308931"/>
            <a:ext cx="7164344" cy="8769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5096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extBox 2">
            <a:extLst>
              <a:ext uri="{FF2B5EF4-FFF2-40B4-BE49-F238E27FC236}">
                <a16:creationId xmlns:a16="http://schemas.microsoft.com/office/drawing/2014/main" id="{A8E7D0A2-9651-49E7-BFDA-3AB5632E95AD}"/>
              </a:ext>
            </a:extLst>
          </p:cNvPr>
          <p:cNvSpPr txBox="1"/>
          <p:nvPr/>
        </p:nvSpPr>
        <p:spPr>
          <a:xfrm>
            <a:off x="509490" y="1352040"/>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Attention check </a:t>
            </a:r>
            <a:r>
              <a:rPr lang="en-US" sz="2400" dirty="0">
                <a:latin typeface="Gill Sans Nova" panose="020B0602020104020203" pitchFamily="34" charset="0"/>
                <a:ea typeface="Cambria" panose="02040503050406030204" pitchFamily="18" charset="0"/>
              </a:rPr>
              <a:t>(</a:t>
            </a:r>
            <a:r>
              <a:rPr lang="en-US" sz="2400" i="1" dirty="0">
                <a:latin typeface="Gill Sans Nova" panose="020B0602020104020203" pitchFamily="34" charset="0"/>
                <a:ea typeface="Cambria" panose="02040503050406030204" pitchFamily="18" charset="0"/>
              </a:rPr>
              <a:t>N = </a:t>
            </a:r>
            <a:r>
              <a:rPr lang="en-US" sz="2400" dirty="0">
                <a:latin typeface="Gill Sans Nova" panose="020B0602020104020203" pitchFamily="34" charset="0"/>
                <a:ea typeface="Cambria" panose="02040503050406030204" pitchFamily="18" charset="0"/>
              </a:rPr>
              <a:t>6 excluded)</a:t>
            </a:r>
            <a:endParaRPr lang="en-US" sz="2800" dirty="0">
              <a:latin typeface="Gill Sans Nova" panose="020B0602020104020203" pitchFamily="34" charset="0"/>
              <a:ea typeface="Cambria" panose="02040503050406030204" pitchFamily="18"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09490" y="2073347"/>
            <a:ext cx="952261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Which group usually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pic>
        <p:nvPicPr>
          <p:cNvPr id="11" name="Picture 10" descr="A picture containing icon&#10;&#10;Description automatically generated">
            <a:extLst>
              <a:ext uri="{FF2B5EF4-FFF2-40B4-BE49-F238E27FC236}">
                <a16:creationId xmlns:a16="http://schemas.microsoft.com/office/drawing/2014/main" id="{3F703167-7DF9-47E9-8C6C-BA73BCB0A3D6}"/>
              </a:ext>
            </a:extLst>
          </p:cNvPr>
          <p:cNvPicPr>
            <a:picLocks noChangeAspect="1"/>
          </p:cNvPicPr>
          <p:nvPr/>
        </p:nvPicPr>
        <p:blipFill>
          <a:blip r:embed="rId3"/>
          <a:stretch>
            <a:fillRect/>
          </a:stretch>
        </p:blipFill>
        <p:spPr>
          <a:xfrm>
            <a:off x="2342428" y="2731238"/>
            <a:ext cx="2926086" cy="280264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8C0B99C5-2AAA-4620-B112-9640CECDB300}"/>
              </a:ext>
            </a:extLst>
          </p:cNvPr>
          <p:cNvPicPr>
            <a:picLocks noChangeAspect="1"/>
          </p:cNvPicPr>
          <p:nvPr/>
        </p:nvPicPr>
        <p:blipFill>
          <a:blip r:embed="rId4"/>
          <a:stretch>
            <a:fillRect/>
          </a:stretch>
        </p:blipFill>
        <p:spPr>
          <a:xfrm>
            <a:off x="6787706" y="3500589"/>
            <a:ext cx="2102741" cy="2272029"/>
          </a:xfrm>
          <a:prstGeom prst="rect">
            <a:avLst/>
          </a:prstGeom>
        </p:spPr>
      </p:pic>
      <p:sp>
        <p:nvSpPr>
          <p:cNvPr id="33" name="TextBox 32">
            <a:extLst>
              <a:ext uri="{FF2B5EF4-FFF2-40B4-BE49-F238E27FC236}">
                <a16:creationId xmlns:a16="http://schemas.microsoft.com/office/drawing/2014/main" id="{EFA78CEC-4250-4EA8-B2A1-62A1B279E9F1}"/>
              </a:ext>
            </a:extLst>
          </p:cNvPr>
          <p:cNvSpPr txBox="1"/>
          <p:nvPr/>
        </p:nvSpPr>
        <p:spPr>
          <a:xfrm>
            <a:off x="3139887" y="5503724"/>
            <a:ext cx="1753068"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a:t>
            </a:r>
          </a:p>
        </p:txBody>
      </p:sp>
      <p:sp>
        <p:nvSpPr>
          <p:cNvPr id="34" name="TextBox 33">
            <a:extLst>
              <a:ext uri="{FF2B5EF4-FFF2-40B4-BE49-F238E27FC236}">
                <a16:creationId xmlns:a16="http://schemas.microsoft.com/office/drawing/2014/main" id="{C12B672A-598A-4734-8F45-683409CE791D}"/>
              </a:ext>
            </a:extLst>
          </p:cNvPr>
          <p:cNvSpPr txBox="1"/>
          <p:nvPr/>
        </p:nvSpPr>
        <p:spPr>
          <a:xfrm>
            <a:off x="7299046" y="5503724"/>
            <a:ext cx="1591401" cy="523220"/>
          </a:xfrm>
          <a:prstGeom prst="rect">
            <a:avLst/>
          </a:prstGeom>
          <a:noFill/>
        </p:spPr>
        <p:txBody>
          <a:bodyPr wrap="square">
            <a:spAutoFit/>
          </a:bodyPr>
          <a:lstStyle/>
          <a:p>
            <a:pPr algn="l"/>
            <a:r>
              <a:rPr lang="en-US" sz="2800" b="1" i="0" dirty="0" err="1">
                <a:effectLst/>
                <a:latin typeface="Cambria" panose="02040503050406030204" pitchFamily="18" charset="0"/>
                <a:ea typeface="Cambria" panose="02040503050406030204" pitchFamily="18" charset="0"/>
              </a:rPr>
              <a:t>Vawns</a:t>
            </a:r>
            <a:r>
              <a:rPr lang="en-US" sz="2800" i="0" dirty="0">
                <a:effectLst/>
                <a:latin typeface="Cambria" panose="02040503050406030204" pitchFamily="18" charset="0"/>
                <a:ea typeface="Cambria" panose="02040503050406030204" pitchFamily="18" charset="0"/>
              </a:rPr>
              <a:t>)</a:t>
            </a:r>
          </a:p>
        </p:txBody>
      </p:sp>
      <p:pic>
        <p:nvPicPr>
          <p:cNvPr id="8" name="Picture 7" descr="A close up of a flower&#10;&#10;Description automatically generated">
            <a:extLst>
              <a:ext uri="{FF2B5EF4-FFF2-40B4-BE49-F238E27FC236}">
                <a16:creationId xmlns:a16="http://schemas.microsoft.com/office/drawing/2014/main" id="{454D74B5-377E-41F0-A6D6-97922F0B35BA}"/>
              </a:ext>
            </a:extLst>
          </p:cNvPr>
          <p:cNvPicPr>
            <a:picLocks noChangeAspect="1"/>
          </p:cNvPicPr>
          <p:nvPr/>
        </p:nvPicPr>
        <p:blipFill>
          <a:blip r:embed="rId5"/>
          <a:stretch>
            <a:fillRect/>
          </a:stretch>
        </p:blipFill>
        <p:spPr>
          <a:xfrm>
            <a:off x="6338887" y="1738780"/>
            <a:ext cx="897638" cy="1979680"/>
          </a:xfrm>
          <a:prstGeom prst="rect">
            <a:avLst/>
          </a:prstGeom>
        </p:spPr>
      </p:pic>
      <p:sp>
        <p:nvSpPr>
          <p:cNvPr id="12" name="Rectangle 11">
            <a:extLst>
              <a:ext uri="{FF2B5EF4-FFF2-40B4-BE49-F238E27FC236}">
                <a16:creationId xmlns:a16="http://schemas.microsoft.com/office/drawing/2014/main" id="{14C6B0A1-5497-4A6D-8DD1-5B90F513D1B6}"/>
              </a:ext>
            </a:extLst>
          </p:cNvPr>
          <p:cNvSpPr/>
          <p:nvPr/>
        </p:nvSpPr>
        <p:spPr>
          <a:xfrm>
            <a:off x="364308" y="1875260"/>
            <a:ext cx="11320485" cy="43477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7415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E3F908C3-B3BD-49C4-9B10-CD8F45216637}"/>
              </a:ext>
            </a:extLst>
          </p:cNvPr>
          <p:cNvGrpSpPr/>
          <p:nvPr/>
        </p:nvGrpSpPr>
        <p:grpSpPr>
          <a:xfrm>
            <a:off x="7561294" y="1280220"/>
            <a:ext cx="1457724" cy="1447799"/>
            <a:chOff x="10605702" y="2724845"/>
            <a:chExt cx="1457724" cy="1447799"/>
          </a:xfrm>
        </p:grpSpPr>
        <p:sp>
          <p:nvSpPr>
            <p:cNvPr id="23" name="Oval 22">
              <a:extLst>
                <a:ext uri="{FF2B5EF4-FFF2-40B4-BE49-F238E27FC236}">
                  <a16:creationId xmlns:a16="http://schemas.microsoft.com/office/drawing/2014/main" id="{F66915FF-EFE2-4E4C-BEB0-36DC545A2D70}"/>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916BA2-2563-440E-89D5-267906961BE6}"/>
                </a:ext>
              </a:extLst>
            </p:cNvPr>
            <p:cNvGrpSpPr/>
            <p:nvPr/>
          </p:nvGrpSpPr>
          <p:grpSpPr>
            <a:xfrm flipH="1">
              <a:off x="10756624" y="2724845"/>
              <a:ext cx="1059520" cy="1300122"/>
              <a:chOff x="9347996" y="3061105"/>
              <a:chExt cx="2088437" cy="2562692"/>
            </a:xfrm>
          </p:grpSpPr>
          <p:pic>
            <p:nvPicPr>
              <p:cNvPr id="25" name="Picture 24" descr="A picture containing shape&#10;&#10;Description automatically generated">
                <a:extLst>
                  <a:ext uri="{FF2B5EF4-FFF2-40B4-BE49-F238E27FC236}">
                    <a16:creationId xmlns:a16="http://schemas.microsoft.com/office/drawing/2014/main" id="{9A544123-3723-46E3-83AA-010DC02DB8CF}"/>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5A6194D1-7BAC-4D5E-9257-560FBB38E23D}"/>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29" name="Group 28">
            <a:extLst>
              <a:ext uri="{FF2B5EF4-FFF2-40B4-BE49-F238E27FC236}">
                <a16:creationId xmlns:a16="http://schemas.microsoft.com/office/drawing/2014/main" id="{F2402207-C863-4E46-9E0B-4B45C28F8EAC}"/>
              </a:ext>
            </a:extLst>
          </p:cNvPr>
          <p:cNvGrpSpPr/>
          <p:nvPr/>
        </p:nvGrpSpPr>
        <p:grpSpPr>
          <a:xfrm>
            <a:off x="4697593" y="1229946"/>
            <a:ext cx="2773607" cy="1805200"/>
            <a:chOff x="7742001" y="2674571"/>
            <a:chExt cx="2773607" cy="1805200"/>
          </a:xfrm>
        </p:grpSpPr>
        <p:sp>
          <p:nvSpPr>
            <p:cNvPr id="30" name="Oval 29">
              <a:extLst>
                <a:ext uri="{FF2B5EF4-FFF2-40B4-BE49-F238E27FC236}">
                  <a16:creationId xmlns:a16="http://schemas.microsoft.com/office/drawing/2014/main" id="{D5FAFC38-44DF-47B0-B216-7FE4F58077C3}"/>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A94E2810-F0B4-4BFE-8D67-1603928B8CD5}"/>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82EF9938-BCF6-4B38-A318-C6CD62B553F5}"/>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C8927F3B-35C2-42D4-8C80-FC064C6FAF2C}"/>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51" name="Oval 50">
            <a:extLst>
              <a:ext uri="{FF2B5EF4-FFF2-40B4-BE49-F238E27FC236}">
                <a16:creationId xmlns:a16="http://schemas.microsoft.com/office/drawing/2014/main" id="{D6888EB3-299F-4BC6-A523-6253C832B172}"/>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52" name="Straight Arrow Connector 51">
            <a:extLst>
              <a:ext uri="{FF2B5EF4-FFF2-40B4-BE49-F238E27FC236}">
                <a16:creationId xmlns:a16="http://schemas.microsoft.com/office/drawing/2014/main" id="{2FBC2DC2-9FC7-4A82-BDC4-EDA6463A2C79}"/>
              </a:ext>
            </a:extLst>
          </p:cNvPr>
          <p:cNvCxnSpPr>
            <a:cxnSpLocks/>
            <a:stCxn id="30" idx="4"/>
            <a:endCxn id="51"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2C0E1A5-5B79-413E-A454-D3582839020A}"/>
              </a:ext>
            </a:extLst>
          </p:cNvPr>
          <p:cNvGrpSpPr/>
          <p:nvPr/>
        </p:nvGrpSpPr>
        <p:grpSpPr>
          <a:xfrm>
            <a:off x="3156905" y="1273704"/>
            <a:ext cx="1457724" cy="1532774"/>
            <a:chOff x="6201313" y="2718329"/>
            <a:chExt cx="1457724" cy="1532774"/>
          </a:xfrm>
        </p:grpSpPr>
        <p:sp>
          <p:nvSpPr>
            <p:cNvPr id="54" name="Oval 53">
              <a:extLst>
                <a:ext uri="{FF2B5EF4-FFF2-40B4-BE49-F238E27FC236}">
                  <a16:creationId xmlns:a16="http://schemas.microsoft.com/office/drawing/2014/main" id="{06B6CAC0-AB10-4131-9EC3-78072B4C8DCD}"/>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233DFA3-943E-4DC1-9D1E-21B71BAB3C67}"/>
                </a:ext>
              </a:extLst>
            </p:cNvPr>
            <p:cNvGrpSpPr/>
            <p:nvPr/>
          </p:nvGrpSpPr>
          <p:grpSpPr>
            <a:xfrm flipH="1">
              <a:off x="6505148" y="2718329"/>
              <a:ext cx="988882" cy="1332509"/>
              <a:chOff x="1003384" y="3002960"/>
              <a:chExt cx="1949201" cy="2626529"/>
            </a:xfrm>
          </p:grpSpPr>
          <p:pic>
            <p:nvPicPr>
              <p:cNvPr id="56" name="Picture 55" descr="A picture containing shape&#10;&#10;Description automatically generated">
                <a:extLst>
                  <a:ext uri="{FF2B5EF4-FFF2-40B4-BE49-F238E27FC236}">
                    <a16:creationId xmlns:a16="http://schemas.microsoft.com/office/drawing/2014/main" id="{402A525B-E0B2-4523-98EC-02E195743311}"/>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0E74EB18-0D81-4D6E-B909-AEB033CF3A4F}"/>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58" name="Oval 57">
            <a:extLst>
              <a:ext uri="{FF2B5EF4-FFF2-40B4-BE49-F238E27FC236}">
                <a16:creationId xmlns:a16="http://schemas.microsoft.com/office/drawing/2014/main" id="{0B73A5C2-48E3-4F3B-8AEE-98B307E27BAE}"/>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59" name="Straight Arrow Connector 58">
            <a:extLst>
              <a:ext uri="{FF2B5EF4-FFF2-40B4-BE49-F238E27FC236}">
                <a16:creationId xmlns:a16="http://schemas.microsoft.com/office/drawing/2014/main" id="{60F65C40-766B-4226-89B0-74C6EBEA725E}"/>
              </a:ext>
            </a:extLst>
          </p:cNvPr>
          <p:cNvCxnSpPr>
            <a:cxnSpLocks/>
            <a:stCxn id="30" idx="4"/>
            <a:endCxn id="58"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9" y="2813437"/>
            <a:ext cx="5327430"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Can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also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a:t>
            </a:r>
          </a:p>
        </p:txBody>
      </p:sp>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8056311" y="2833618"/>
            <a:ext cx="805273" cy="1775975"/>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4789074" y="2728742"/>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7509333" y="3547699"/>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11480181" cy="1261884"/>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Possibility of change</a:t>
            </a:r>
          </a:p>
          <a:p>
            <a:r>
              <a:rPr lang="en-US" sz="2400" dirty="0">
                <a:latin typeface="Gill Sans Nova" panose="020B0602020104020203" pitchFamily="34" charset="0"/>
                <a:cs typeface="Helvetica" panose="020B0604020202020204" pitchFamily="34" charset="0"/>
              </a:rPr>
              <a:t>From traditional flexibility measures in development of gender stereotypes </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(Levy et al., 1995, Blakemore &amp; Russ, 1997)</a:t>
            </a:r>
            <a:endParaRPr lang="en-US" sz="2400" dirty="0">
              <a:latin typeface="Gill Sans Nova" panose="020B0602020104020203"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E2434317-6BE1-4D64-BAAE-F5CC2D788A03}"/>
              </a:ext>
            </a:extLst>
          </p:cNvPr>
          <p:cNvSpPr txBox="1"/>
          <p:nvPr/>
        </p:nvSpPr>
        <p:spPr>
          <a:xfrm>
            <a:off x="521318" y="5438287"/>
            <a:ext cx="9522619" cy="523220"/>
          </a:xfrm>
          <a:prstGeom prst="rect">
            <a:avLst/>
          </a:prstGeom>
          <a:noFill/>
        </p:spPr>
        <p:txBody>
          <a:bodyPr wrap="square">
            <a:spAutoFit/>
          </a:bodyPr>
          <a:lstStyle/>
          <a:p>
            <a:pPr algn="l"/>
            <a:r>
              <a:rPr lang="en-US" sz="2800" b="0" dirty="0">
                <a:effectLst/>
                <a:latin typeface="Cambria" panose="02040503050406030204" pitchFamily="18" charset="0"/>
                <a:ea typeface="Cambria" panose="02040503050406030204" pitchFamily="18" charset="0"/>
              </a:rPr>
              <a:t>(For sure no, 	Maybe no, 	Maybe yes, 	For sure yes)</a:t>
            </a:r>
          </a:p>
        </p:txBody>
      </p:sp>
      <p:sp>
        <p:nvSpPr>
          <p:cNvPr id="11" name="Rectangle 10">
            <a:extLst>
              <a:ext uri="{FF2B5EF4-FFF2-40B4-BE49-F238E27FC236}">
                <a16:creationId xmlns:a16="http://schemas.microsoft.com/office/drawing/2014/main" id="{F72A0EE8-3D53-4C49-903D-986E34402ACC}"/>
              </a:ext>
            </a:extLst>
          </p:cNvPr>
          <p:cNvSpPr/>
          <p:nvPr/>
        </p:nvSpPr>
        <p:spPr>
          <a:xfrm>
            <a:off x="364308" y="2813436"/>
            <a:ext cx="11320485" cy="34095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79663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grpSp>
        <p:nvGrpSpPr>
          <p:cNvPr id="13" name="Group 12">
            <a:extLst>
              <a:ext uri="{FF2B5EF4-FFF2-40B4-BE49-F238E27FC236}">
                <a16:creationId xmlns:a16="http://schemas.microsoft.com/office/drawing/2014/main" id="{4FC01E28-CCA2-43B2-A9A5-A5F62C42342D}"/>
              </a:ext>
            </a:extLst>
          </p:cNvPr>
          <p:cNvGrpSpPr/>
          <p:nvPr/>
        </p:nvGrpSpPr>
        <p:grpSpPr>
          <a:xfrm>
            <a:off x="84872" y="1221725"/>
            <a:ext cx="9236075" cy="5635618"/>
            <a:chOff x="84872" y="1221725"/>
            <a:chExt cx="9236075" cy="5635618"/>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rcRect/>
            <a:stretch/>
          </p:blipFill>
          <p:spPr>
            <a:xfrm>
              <a:off x="191244" y="1221725"/>
              <a:ext cx="9129703" cy="5635618"/>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54411" y="3643717"/>
              <a:ext cx="4962235" cy="483669"/>
            </a:xfrm>
            <a:prstGeom prst="rect">
              <a:avLst/>
            </a:prstGeom>
            <a:solidFill>
              <a:schemeClr val="bg1"/>
            </a:solidFill>
          </p:spPr>
          <p:txBody>
            <a:bodyPr wrap="square">
              <a:spAutoFit/>
            </a:bodyPr>
            <a:lstStyle/>
            <a:p>
              <a:pPr algn="l"/>
              <a:r>
                <a:rPr lang="en-US" sz="2400" b="0" i="0" dirty="0">
                  <a:effectLst/>
                  <a:latin typeface="Cambria" panose="02040503050406030204" pitchFamily="18" charset="0"/>
                  <a:ea typeface="Cambria" panose="02040503050406030204" pitchFamily="18" charset="0"/>
                </a:rPr>
                <a:t>Can </a:t>
              </a:r>
              <a:r>
                <a:rPr lang="en-US" sz="2400" b="0" i="0" dirty="0" err="1">
                  <a:effectLst/>
                  <a:latin typeface="Cambria" panose="02040503050406030204" pitchFamily="18" charset="0"/>
                  <a:ea typeface="Cambria" panose="02040503050406030204" pitchFamily="18" charset="0"/>
                </a:rPr>
                <a:t>Zarpies</a:t>
              </a:r>
              <a:r>
                <a:rPr lang="en-US" sz="2400" b="0" i="0" dirty="0">
                  <a:effectLst/>
                  <a:latin typeface="Cambria" panose="02040503050406030204" pitchFamily="18" charset="0"/>
                  <a:ea typeface="Cambria" panose="02040503050406030204" pitchFamily="18" charset="0"/>
                </a:rPr>
                <a:t> also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 </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3008479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719692"/>
            <a:ext cx="9522619"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Look, here is a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who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r>
              <a:rPr lang="en-US" sz="2800" b="0" i="0" dirty="0">
                <a:effectLst/>
                <a:latin typeface="Cambria" panose="02040503050406030204" pitchFamily="18" charset="0"/>
                <a:ea typeface="Cambria" panose="02040503050406030204" pitchFamily="18" charset="0"/>
              </a:rPr>
              <a:t>Is it okay or not okay for this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2779095" cy="892552"/>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Normativity</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(Roberts et al., 2016)</a:t>
            </a:r>
            <a:endParaRPr lang="en-US" sz="2400" dirty="0">
              <a:latin typeface="Gill Sans Nova" panose="020B0602020104020203" pitchFamily="34" charset="0"/>
              <a:cs typeface="Helvetica" panose="020B0604020202020204" pitchFamily="34" charset="0"/>
            </a:endParaRPr>
          </a:p>
        </p:txBody>
      </p:sp>
      <p:pic>
        <p:nvPicPr>
          <p:cNvPr id="7" name="Picture 6" descr="A close up of a logo&#10;&#10;Description automatically generated">
            <a:extLst>
              <a:ext uri="{FF2B5EF4-FFF2-40B4-BE49-F238E27FC236}">
                <a16:creationId xmlns:a16="http://schemas.microsoft.com/office/drawing/2014/main" id="{66F686BA-D384-47B2-A51C-04EF656BA4C4}"/>
              </a:ext>
            </a:extLst>
          </p:cNvPr>
          <p:cNvPicPr>
            <a:picLocks noChangeAspect="1"/>
          </p:cNvPicPr>
          <p:nvPr/>
        </p:nvPicPr>
        <p:blipFill>
          <a:blip r:embed="rId3"/>
          <a:stretch>
            <a:fillRect/>
          </a:stretch>
        </p:blipFill>
        <p:spPr>
          <a:xfrm>
            <a:off x="8995101" y="2705848"/>
            <a:ext cx="2604877" cy="1883584"/>
          </a:xfrm>
          <a:prstGeom prst="rect">
            <a:avLst/>
          </a:prstGeom>
        </p:spPr>
      </p:pic>
      <p:sp>
        <p:nvSpPr>
          <p:cNvPr id="13" name="TextBox 12">
            <a:extLst>
              <a:ext uri="{FF2B5EF4-FFF2-40B4-BE49-F238E27FC236}">
                <a16:creationId xmlns:a16="http://schemas.microsoft.com/office/drawing/2014/main" id="{BF4C6EB0-FCCA-47AA-8E03-FF52F3DAFE26}"/>
              </a:ext>
            </a:extLst>
          </p:cNvPr>
          <p:cNvSpPr txBox="1"/>
          <p:nvPr/>
        </p:nvSpPr>
        <p:spPr>
          <a:xfrm>
            <a:off x="4384475" y="4086073"/>
            <a:ext cx="513099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(Okay,				Not okay)</a:t>
            </a:r>
          </a:p>
        </p:txBody>
      </p:sp>
      <p:sp>
        <p:nvSpPr>
          <p:cNvPr id="14" name="TextBox 13">
            <a:extLst>
              <a:ext uri="{FF2B5EF4-FFF2-40B4-BE49-F238E27FC236}">
                <a16:creationId xmlns:a16="http://schemas.microsoft.com/office/drawing/2014/main" id="{5800588F-C56F-493E-B3C1-056A19CE3320}"/>
              </a:ext>
            </a:extLst>
          </p:cNvPr>
          <p:cNvSpPr txBox="1"/>
          <p:nvPr/>
        </p:nvSpPr>
        <p:spPr>
          <a:xfrm>
            <a:off x="521317" y="4086073"/>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forced-choice:</a:t>
            </a:r>
            <a:endParaRPr lang="en-US" sz="2000"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E7869D41-6033-41F3-986A-6B6F596DBBDC}"/>
              </a:ext>
            </a:extLst>
          </p:cNvPr>
          <p:cNvSpPr txBox="1"/>
          <p:nvPr/>
        </p:nvSpPr>
        <p:spPr>
          <a:xfrm>
            <a:off x="3722489"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Very, very good,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good,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A little good)</a:t>
            </a:r>
          </a:p>
        </p:txBody>
      </p:sp>
      <p:sp>
        <p:nvSpPr>
          <p:cNvPr id="17" name="TextBox 16">
            <a:extLst>
              <a:ext uri="{FF2B5EF4-FFF2-40B4-BE49-F238E27FC236}">
                <a16:creationId xmlns:a16="http://schemas.microsoft.com/office/drawing/2014/main" id="{D1141A62-36F3-4E33-BB42-2868A97D111F}"/>
              </a:ext>
            </a:extLst>
          </p:cNvPr>
          <p:cNvSpPr txBox="1"/>
          <p:nvPr/>
        </p:nvSpPr>
        <p:spPr>
          <a:xfrm>
            <a:off x="6949974"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 little bad,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bad,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Very, very bad)</a:t>
            </a:r>
          </a:p>
        </p:txBody>
      </p:sp>
      <p:sp>
        <p:nvSpPr>
          <p:cNvPr id="19" name="TextBox 18">
            <a:extLst>
              <a:ext uri="{FF2B5EF4-FFF2-40B4-BE49-F238E27FC236}">
                <a16:creationId xmlns:a16="http://schemas.microsoft.com/office/drawing/2014/main" id="{BBBFA137-BB1D-4FCA-81F2-182F18258B52}"/>
              </a:ext>
            </a:extLst>
          </p:cNvPr>
          <p:cNvSpPr txBox="1"/>
          <p:nvPr/>
        </p:nvSpPr>
        <p:spPr>
          <a:xfrm>
            <a:off x="521317" y="4986309"/>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6-point:</a:t>
            </a:r>
            <a:endParaRPr lang="en-US" sz="2000" dirty="0">
              <a:latin typeface="Gill Sans Nova" panose="020B0602020104020203" pitchFamily="34" charset="0"/>
              <a:cs typeface="Helvetica" panose="020B0604020202020204" pitchFamily="34" charset="0"/>
            </a:endParaRPr>
          </a:p>
        </p:txBody>
      </p:sp>
      <p:sp>
        <p:nvSpPr>
          <p:cNvPr id="16" name="Rectangle 15">
            <a:extLst>
              <a:ext uri="{FF2B5EF4-FFF2-40B4-BE49-F238E27FC236}">
                <a16:creationId xmlns:a16="http://schemas.microsoft.com/office/drawing/2014/main" id="{B9432683-9DE0-4732-8D59-3B134A6A986D}"/>
              </a:ext>
            </a:extLst>
          </p:cNvPr>
          <p:cNvSpPr/>
          <p:nvPr/>
        </p:nvSpPr>
        <p:spPr>
          <a:xfrm>
            <a:off x="364308" y="2538484"/>
            <a:ext cx="11320485" cy="3684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86520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13" name="Group 12">
            <a:extLst>
              <a:ext uri="{FF2B5EF4-FFF2-40B4-BE49-F238E27FC236}">
                <a16:creationId xmlns:a16="http://schemas.microsoft.com/office/drawing/2014/main" id="{4FC01E28-CCA2-43B2-A9A5-A5F62C42342D}"/>
              </a:ext>
            </a:extLst>
          </p:cNvPr>
          <p:cNvGrpSpPr/>
          <p:nvPr/>
        </p:nvGrpSpPr>
        <p:grpSpPr>
          <a:xfrm>
            <a:off x="123860" y="1224554"/>
            <a:ext cx="9177626" cy="5629960"/>
            <a:chOff x="138738" y="1224554"/>
            <a:chExt cx="9177626" cy="5629960"/>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4554"/>
              <a:ext cx="9120537" cy="5629960"/>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11547" y="3654719"/>
              <a:ext cx="4962235" cy="461665"/>
            </a:xfrm>
            <a:prstGeom prst="rect">
              <a:avLst/>
            </a:prstGeom>
            <a:solidFill>
              <a:schemeClr val="bg1"/>
            </a:solidFill>
          </p:spPr>
          <p:txBody>
            <a:bodyPr wrap="square">
              <a:spAutoFit/>
            </a:bodyPr>
            <a:lstStyle/>
            <a:p>
              <a:pPr algn="ctr"/>
              <a:r>
                <a:rPr lang="en-US" sz="2400" dirty="0">
                  <a:latin typeface="Cambria" panose="02040503050406030204" pitchFamily="18" charset="0"/>
                  <a:ea typeface="Cambria" panose="02040503050406030204" pitchFamily="18" charset="0"/>
                </a:rPr>
                <a:t>…</a:t>
              </a:r>
              <a:r>
                <a:rPr lang="en-US" sz="2400" b="0" i="0" dirty="0">
                  <a:effectLst/>
                  <a:latin typeface="Cambria" panose="02040503050406030204" pitchFamily="18" charset="0"/>
                  <a:ea typeface="Cambria" panose="02040503050406030204" pitchFamily="18" charset="0"/>
                </a:rPr>
                <a:t>for this </a:t>
              </a:r>
              <a:r>
                <a:rPr lang="en-US" sz="2400" b="0" i="0" dirty="0" err="1">
                  <a:effectLst/>
                  <a:latin typeface="Cambria" panose="02040503050406030204" pitchFamily="18" charset="0"/>
                  <a:ea typeface="Cambria" panose="02040503050406030204" pitchFamily="18" charset="0"/>
                </a:rPr>
                <a:t>Zrpie</a:t>
              </a:r>
              <a:r>
                <a:rPr lang="en-US" sz="2400" b="0" i="0" dirty="0">
                  <a:effectLst/>
                  <a:latin typeface="Cambria" panose="02040503050406030204" pitchFamily="18" charset="0"/>
                  <a:ea typeface="Cambria" panose="02040503050406030204" pitchFamily="18" charset="0"/>
                </a:rPr>
                <a:t> to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Tree>
    <p:extLst>
      <p:ext uri="{BB962C8B-B14F-4D97-AF65-F5344CB8AC3E}">
        <p14:creationId xmlns:p14="http://schemas.microsoft.com/office/powerpoint/2010/main" val="1283344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8996221" cy="2677656"/>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Oh no, the </a:t>
            </a:r>
            <a:r>
              <a:rPr lang="en-US" sz="2800" b="0" i="0" dirty="0" err="1">
                <a:effectLst/>
                <a:latin typeface="Cambria" panose="02040503050406030204" pitchFamily="18" charset="0"/>
                <a:ea typeface="Cambria" panose="02040503050406030204" pitchFamily="18" charset="0"/>
              </a:rPr>
              <a:t>pogoberry</a:t>
            </a:r>
            <a:r>
              <a:rPr lang="en-US" sz="2800" b="0" i="0" dirty="0">
                <a:effectLst/>
                <a:latin typeface="Cambria" panose="02040503050406030204" pitchFamily="18" charset="0"/>
                <a:ea typeface="Cambria" panose="02040503050406030204" pitchFamily="18" charset="0"/>
              </a:rPr>
              <a:t> harvest failed this year.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need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endParaRPr lang="en-US" sz="2800" dirty="0">
              <a:latin typeface="Cambria" panose="02040503050406030204" pitchFamily="18" charset="0"/>
              <a:ea typeface="Cambria" panose="02040503050406030204" pitchFamily="18" charset="0"/>
            </a:endParaRPr>
          </a:p>
          <a:p>
            <a:pPr algn="l"/>
            <a:r>
              <a:rPr lang="en-US" sz="2800" b="0" i="0" dirty="0">
                <a:effectLst/>
                <a:latin typeface="Cambria" panose="02040503050406030204" pitchFamily="18" charset="0"/>
                <a:ea typeface="Cambria" panose="02040503050406030204" pitchFamily="18" charset="0"/>
              </a:rPr>
              <a:t>If you could make anything happen, what would you do, so that 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can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Please list at least 1 specific action you would do.</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3924088"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Target of intervention</a:t>
            </a:r>
            <a:endParaRPr lang="en-US" sz="2400"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5800588F-C56F-493E-B3C1-056A19CE3320}"/>
              </a:ext>
            </a:extLst>
          </p:cNvPr>
          <p:cNvSpPr txBox="1"/>
          <p:nvPr/>
        </p:nvSpPr>
        <p:spPr>
          <a:xfrm>
            <a:off x="364308" y="5065090"/>
            <a:ext cx="2779095" cy="954107"/>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open-ended</a:t>
            </a:r>
          </a:p>
          <a:p>
            <a:r>
              <a:rPr lang="en-US" sz="2800" dirty="0">
                <a:latin typeface="Gill Sans Nova" panose="020B0602020104020203" pitchFamily="34" charset="0"/>
                <a:cs typeface="Helvetica" panose="020B0604020202020204" pitchFamily="34" charset="0"/>
              </a:rPr>
              <a:t>coding:</a:t>
            </a:r>
            <a:endParaRPr lang="en-US" sz="2000" dirty="0">
              <a:latin typeface="Gill Sans Nova" panose="020B0602020104020203"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0DDA8EE-EF33-4450-A851-C9AC186DB64C}"/>
              </a:ext>
            </a:extLst>
          </p:cNvPr>
          <p:cNvSpPr/>
          <p:nvPr/>
        </p:nvSpPr>
        <p:spPr>
          <a:xfrm>
            <a:off x="364308" y="2039780"/>
            <a:ext cx="11522892" cy="28087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pic>
        <p:nvPicPr>
          <p:cNvPr id="2" name="Picture 1" descr="Icon&#10;&#10;Description automatically generated">
            <a:extLst>
              <a:ext uri="{FF2B5EF4-FFF2-40B4-BE49-F238E27FC236}">
                <a16:creationId xmlns:a16="http://schemas.microsoft.com/office/drawing/2014/main" id="{0B2796C7-24E3-469E-A234-E8D9C6336F0C}"/>
              </a:ext>
            </a:extLst>
          </p:cNvPr>
          <p:cNvPicPr>
            <a:picLocks noChangeAspect="1"/>
          </p:cNvPicPr>
          <p:nvPr/>
        </p:nvPicPr>
        <p:blipFill>
          <a:blip r:embed="rId3"/>
          <a:stretch>
            <a:fillRect/>
          </a:stretch>
        </p:blipFill>
        <p:spPr>
          <a:xfrm>
            <a:off x="9441660" y="2320410"/>
            <a:ext cx="2377039" cy="2209061"/>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2072CC2-20B9-47EF-A1E9-EEDBF9D0996E}"/>
              </a:ext>
            </a:extLst>
          </p:cNvPr>
          <p:cNvPicPr>
            <a:picLocks noChangeAspect="1"/>
          </p:cNvPicPr>
          <p:nvPr/>
        </p:nvPicPr>
        <p:blipFill>
          <a:blip r:embed="rId4"/>
          <a:stretch>
            <a:fillRect/>
          </a:stretch>
        </p:blipFill>
        <p:spPr>
          <a:xfrm>
            <a:off x="9382844" y="2048694"/>
            <a:ext cx="818101" cy="1328830"/>
          </a:xfrm>
          <a:prstGeom prst="rect">
            <a:avLst/>
          </a:prstGeom>
        </p:spPr>
      </p:pic>
      <p:grpSp>
        <p:nvGrpSpPr>
          <p:cNvPr id="19" name="Group 18">
            <a:extLst>
              <a:ext uri="{FF2B5EF4-FFF2-40B4-BE49-F238E27FC236}">
                <a16:creationId xmlns:a16="http://schemas.microsoft.com/office/drawing/2014/main" id="{CA3695B0-B6C7-4DDE-904A-4768B4E6CCA9}"/>
              </a:ext>
            </a:extLst>
          </p:cNvPr>
          <p:cNvGrpSpPr/>
          <p:nvPr/>
        </p:nvGrpSpPr>
        <p:grpSpPr>
          <a:xfrm>
            <a:off x="2205610" y="4900018"/>
            <a:ext cx="7654524" cy="1914148"/>
            <a:chOff x="2617764" y="4917948"/>
            <a:chExt cx="7654524" cy="1914148"/>
          </a:xfrm>
        </p:grpSpPr>
        <p:pic>
          <p:nvPicPr>
            <p:cNvPr id="7" name="Picture 6">
              <a:extLst>
                <a:ext uri="{FF2B5EF4-FFF2-40B4-BE49-F238E27FC236}">
                  <a16:creationId xmlns:a16="http://schemas.microsoft.com/office/drawing/2014/main" id="{F1BFB430-F5DF-473A-84BD-2FF9C9BA30B8}"/>
                </a:ext>
              </a:extLst>
            </p:cNvPr>
            <p:cNvPicPr>
              <a:picLocks noChangeAspect="1"/>
            </p:cNvPicPr>
            <p:nvPr/>
          </p:nvPicPr>
          <p:blipFill rotWithShape="1">
            <a:blip r:embed="rId5"/>
            <a:srcRect l="70900" t="33879" b="35716"/>
            <a:stretch/>
          </p:blipFill>
          <p:spPr>
            <a:xfrm>
              <a:off x="2617764" y="4917948"/>
              <a:ext cx="4410833" cy="1914148"/>
            </a:xfrm>
            <a:prstGeom prst="rect">
              <a:avLst/>
            </a:prstGeom>
          </p:spPr>
        </p:pic>
        <p:sp>
          <p:nvSpPr>
            <p:cNvPr id="21" name="TextBox 20">
              <a:extLst>
                <a:ext uri="{FF2B5EF4-FFF2-40B4-BE49-F238E27FC236}">
                  <a16:creationId xmlns:a16="http://schemas.microsoft.com/office/drawing/2014/main" id="{4406472D-721C-45C0-84B5-C5C3CBFB3DCF}"/>
                </a:ext>
              </a:extLst>
            </p:cNvPr>
            <p:cNvSpPr txBox="1"/>
            <p:nvPr/>
          </p:nvSpPr>
          <p:spPr>
            <a:xfrm>
              <a:off x="5991078" y="5202214"/>
              <a:ext cx="1446663"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(pill, vaccine)</a:t>
              </a:r>
              <a:endParaRPr lang="en-US" sz="2000" b="0" i="0" dirty="0">
                <a:effectLst/>
                <a:latin typeface="Gill Sans Nova" panose="020B0602020104020203" pitchFamily="34" charset="0"/>
                <a:ea typeface="Cambria" panose="02040503050406030204" pitchFamily="18" charset="0"/>
              </a:endParaRPr>
            </a:p>
          </p:txBody>
        </p:sp>
        <p:sp>
          <p:nvSpPr>
            <p:cNvPr id="22" name="TextBox 21">
              <a:extLst>
                <a:ext uri="{FF2B5EF4-FFF2-40B4-BE49-F238E27FC236}">
                  <a16:creationId xmlns:a16="http://schemas.microsoft.com/office/drawing/2014/main" id="{35919BC1-D6B2-49FE-9E4F-3C69A10A220E}"/>
                </a:ext>
              </a:extLst>
            </p:cNvPr>
            <p:cNvSpPr txBox="1"/>
            <p:nvPr/>
          </p:nvSpPr>
          <p:spPr>
            <a:xfrm>
              <a:off x="5677358" y="5912491"/>
              <a:ext cx="2779095"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(migrate, import, trade)</a:t>
              </a:r>
              <a:endParaRPr lang="en-US" sz="2000" b="0" i="0" dirty="0">
                <a:effectLst/>
                <a:latin typeface="Gill Sans Nova" panose="020B0602020104020203" pitchFamily="34" charset="0"/>
                <a:ea typeface="Cambria" panose="02040503050406030204" pitchFamily="18" charset="0"/>
              </a:endParaRPr>
            </a:p>
          </p:txBody>
        </p:sp>
        <p:sp>
          <p:nvSpPr>
            <p:cNvPr id="23" name="TextBox 22">
              <a:extLst>
                <a:ext uri="{FF2B5EF4-FFF2-40B4-BE49-F238E27FC236}">
                  <a16:creationId xmlns:a16="http://schemas.microsoft.com/office/drawing/2014/main" id="{642E86B9-6E6A-4C47-86F0-E25450E4C2E6}"/>
                </a:ext>
              </a:extLst>
            </p:cNvPr>
            <p:cNvSpPr txBox="1"/>
            <p:nvPr/>
          </p:nvSpPr>
          <p:spPr>
            <a:xfrm>
              <a:off x="6819472" y="5557898"/>
              <a:ext cx="3452816"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(teaching, awareness campaign)</a:t>
              </a:r>
              <a:endParaRPr lang="en-US" sz="2000" b="0" i="0" dirty="0">
                <a:effectLst/>
                <a:latin typeface="Gill Sans Nova" panose="020B0602020104020203" pitchFamily="34" charset="0"/>
                <a:ea typeface="Cambria" panose="02040503050406030204" pitchFamily="18" charset="0"/>
              </a:endParaRPr>
            </a:p>
          </p:txBody>
        </p:sp>
      </p:grpSp>
    </p:spTree>
    <p:extLst>
      <p:ext uri="{BB962C8B-B14F-4D97-AF65-F5344CB8AC3E}">
        <p14:creationId xmlns:p14="http://schemas.microsoft.com/office/powerpoint/2010/main" val="2908521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94535" y="1657043"/>
            <a:ext cx="12186132" cy="5061306"/>
          </a:xfrm>
          <a:prstGeom prst="rect">
            <a:avLst/>
          </a:prstGeom>
        </p:spPr>
      </p:pic>
      <p:sp>
        <p:nvSpPr>
          <p:cNvPr id="3" name="Content Placeholder 2">
            <a:extLst>
              <a:ext uri="{FF2B5EF4-FFF2-40B4-BE49-F238E27FC236}">
                <a16:creationId xmlns:a16="http://schemas.microsoft.com/office/drawing/2014/main" id="{48A4DAFC-7EAB-41C4-B4A6-CA1710DE6CE2}"/>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4" name="TextBox 3">
            <a:extLst>
              <a:ext uri="{FF2B5EF4-FFF2-40B4-BE49-F238E27FC236}">
                <a16:creationId xmlns:a16="http://schemas.microsoft.com/office/drawing/2014/main" id="{73FFD7C5-50A8-4B2A-8B6F-5ED2A1CFE274}"/>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pic>
        <p:nvPicPr>
          <p:cNvPr id="6" name="Picture 5" descr="Icon&#10;&#10;Description automatically generated">
            <a:extLst>
              <a:ext uri="{FF2B5EF4-FFF2-40B4-BE49-F238E27FC236}">
                <a16:creationId xmlns:a16="http://schemas.microsoft.com/office/drawing/2014/main" id="{B676F719-2656-4087-A1F6-E26BB4C4DD1C}"/>
              </a:ext>
            </a:extLst>
          </p:cNvPr>
          <p:cNvPicPr>
            <a:picLocks noChangeAspect="1"/>
          </p:cNvPicPr>
          <p:nvPr/>
        </p:nvPicPr>
        <p:blipFill>
          <a:blip r:embed="rId4"/>
          <a:stretch>
            <a:fillRect/>
          </a:stretch>
        </p:blipFill>
        <p:spPr>
          <a:xfrm>
            <a:off x="9517539" y="4928240"/>
            <a:ext cx="854591" cy="321516"/>
          </a:xfrm>
          <a:prstGeom prst="rect">
            <a:avLst/>
          </a:prstGeom>
        </p:spPr>
      </p:pic>
      <p:sp>
        <p:nvSpPr>
          <p:cNvPr id="8" name="TextBox 7">
            <a:extLst>
              <a:ext uri="{FF2B5EF4-FFF2-40B4-BE49-F238E27FC236}">
                <a16:creationId xmlns:a16="http://schemas.microsoft.com/office/drawing/2014/main" id="{0D952651-3D95-441F-9ADA-F6DA2BB5293F}"/>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1832938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8554444"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How easy or difficult would it be to do the action you suggested above? If you suggested more than one action, just rate the first action you listed.</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455004"/>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Difficulty of intervention</a:t>
            </a:r>
            <a:endParaRPr lang="en-US" sz="2400" dirty="0">
              <a:latin typeface="Gill Sans Nova" panose="020B0602020104020203" pitchFamily="34" charset="0"/>
              <a:cs typeface="Helvetica" panose="020B0604020202020204" pitchFamily="34" charset="0"/>
            </a:endParaRPr>
          </a:p>
        </p:txBody>
      </p:sp>
      <p:sp>
        <p:nvSpPr>
          <p:cNvPr id="3" name="TextBox 2">
            <a:extLst>
              <a:ext uri="{FF2B5EF4-FFF2-40B4-BE49-F238E27FC236}">
                <a16:creationId xmlns:a16="http://schemas.microsoft.com/office/drawing/2014/main" id="{E91C6AD3-643D-45C4-994B-A1B572C3378A}"/>
              </a:ext>
            </a:extLst>
          </p:cNvPr>
          <p:cNvSpPr txBox="1"/>
          <p:nvPr/>
        </p:nvSpPr>
        <p:spPr>
          <a:xfrm>
            <a:off x="523874" y="4502346"/>
            <a:ext cx="10472737"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(Very easy,	</a:t>
            </a:r>
            <a:r>
              <a:rPr lang="en-US" sz="2800" dirty="0">
                <a:latin typeface="Cambria" panose="02040503050406030204" pitchFamily="18" charset="0"/>
                <a:ea typeface="Cambria" panose="02040503050406030204" pitchFamily="18" charset="0"/>
              </a:rPr>
              <a:t>Somewhat easy,	Somewhat difficult,	Very difficult</a:t>
            </a:r>
            <a:r>
              <a:rPr lang="en-US" sz="2800" b="0" i="0" dirty="0">
                <a:effectLst/>
                <a:latin typeface="Cambria" panose="02040503050406030204" pitchFamily="18" charset="0"/>
                <a:ea typeface="Cambria" panose="02040503050406030204" pitchFamily="18" charset="0"/>
              </a:rPr>
              <a:t>)</a:t>
            </a:r>
          </a:p>
        </p:txBody>
      </p:sp>
      <p:sp>
        <p:nvSpPr>
          <p:cNvPr id="11" name="Rectangle 10">
            <a:extLst>
              <a:ext uri="{FF2B5EF4-FFF2-40B4-BE49-F238E27FC236}">
                <a16:creationId xmlns:a16="http://schemas.microsoft.com/office/drawing/2014/main" id="{88A48C96-F25C-4C9A-915B-D9980C72B10E}"/>
              </a:ext>
            </a:extLst>
          </p:cNvPr>
          <p:cNvSpPr/>
          <p:nvPr/>
        </p:nvSpPr>
        <p:spPr>
          <a:xfrm>
            <a:off x="364308" y="2039780"/>
            <a:ext cx="11522892" cy="33632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pic>
        <p:nvPicPr>
          <p:cNvPr id="7" name="Picture 6" descr="Icon&#10;&#10;Description automatically generated">
            <a:extLst>
              <a:ext uri="{FF2B5EF4-FFF2-40B4-BE49-F238E27FC236}">
                <a16:creationId xmlns:a16="http://schemas.microsoft.com/office/drawing/2014/main" id="{1E5DE006-9A51-4786-9DAA-6AD606ABB130}"/>
              </a:ext>
            </a:extLst>
          </p:cNvPr>
          <p:cNvPicPr>
            <a:picLocks noChangeAspect="1"/>
          </p:cNvPicPr>
          <p:nvPr/>
        </p:nvPicPr>
        <p:blipFill>
          <a:blip r:embed="rId3"/>
          <a:stretch>
            <a:fillRect/>
          </a:stretch>
        </p:blipFill>
        <p:spPr>
          <a:xfrm>
            <a:off x="9441660" y="2320410"/>
            <a:ext cx="2377039" cy="2209061"/>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9FCF325F-A8B8-4C9F-B6BA-B432EFADC936}"/>
              </a:ext>
            </a:extLst>
          </p:cNvPr>
          <p:cNvPicPr>
            <a:picLocks noChangeAspect="1"/>
          </p:cNvPicPr>
          <p:nvPr/>
        </p:nvPicPr>
        <p:blipFill>
          <a:blip r:embed="rId4"/>
          <a:stretch>
            <a:fillRect/>
          </a:stretch>
        </p:blipFill>
        <p:spPr>
          <a:xfrm>
            <a:off x="9382844" y="2048694"/>
            <a:ext cx="818101" cy="1328830"/>
          </a:xfrm>
          <a:prstGeom prst="rect">
            <a:avLst/>
          </a:prstGeom>
        </p:spPr>
      </p:pic>
    </p:spTree>
    <p:extLst>
      <p:ext uri="{BB962C8B-B14F-4D97-AF65-F5344CB8AC3E}">
        <p14:creationId xmlns:p14="http://schemas.microsoft.com/office/powerpoint/2010/main" val="3389058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357669"/>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Attention checks</a:t>
            </a:r>
            <a:endParaRPr lang="en-US" sz="2400" dirty="0">
              <a:latin typeface="Gill Sans Nova" panose="020B0602020104020203"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B72E5AE4-A08E-4A21-B047-42CC9B79B1A7}"/>
              </a:ext>
            </a:extLst>
          </p:cNvPr>
          <p:cNvSpPr txBox="1"/>
          <p:nvPr/>
        </p:nvSpPr>
        <p:spPr>
          <a:xfrm>
            <a:off x="1750042" y="2318893"/>
            <a:ext cx="9920641" cy="1569660"/>
          </a:xfrm>
          <a:prstGeom prst="rect">
            <a:avLst/>
          </a:prstGeom>
          <a:noFill/>
          <a:ln>
            <a:solidFill>
              <a:schemeClr val="bg1">
                <a:lumMod val="75000"/>
              </a:schemeClr>
            </a:solidFill>
          </a:ln>
        </p:spPr>
        <p:txBody>
          <a:bodyPr wrap="square">
            <a:spAutoFit/>
          </a:bodyPr>
          <a:lstStyle/>
          <a:p>
            <a:pPr marL="285750" indent="-285750">
              <a:buFontTx/>
              <a:buChar char="-"/>
            </a:pPr>
            <a:r>
              <a:rPr lang="en-US" sz="2400" dirty="0">
                <a:latin typeface="Cambria" panose="02040503050406030204" pitchFamily="18" charset="0"/>
                <a:ea typeface="Cambria" panose="02040503050406030204" pitchFamily="18" charset="0"/>
              </a:rPr>
              <a:t>In this task, what groups were mentioned? Check all groups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Zarpies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Vawns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Hibbles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Glerks</a:t>
            </a:r>
            <a:r>
              <a:rPr lang="en-US" sz="2400" dirty="0">
                <a:latin typeface="Cambria" panose="02040503050406030204" pitchFamily="18" charset="0"/>
                <a:ea typeface="Cambria" panose="02040503050406030204" pitchFamily="18" charset="0"/>
              </a:rPr>
              <a:t>)</a:t>
            </a:r>
          </a:p>
          <a:p>
            <a:pPr marL="285750" indent="-285750">
              <a:buFontTx/>
              <a:buChar char="-"/>
            </a:pPr>
            <a:r>
              <a:rPr lang="en-US" sz="2400" dirty="0">
                <a:latin typeface="Cambria" panose="02040503050406030204" pitchFamily="18" charset="0"/>
                <a:ea typeface="Cambria" panose="02040503050406030204" pitchFamily="18" charset="0"/>
              </a:rPr>
              <a:t>In this task, what berries were mentioned? Check all berries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Pogoberries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Okinberries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Junpaberries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Hilaberries</a:t>
            </a:r>
            <a:r>
              <a:rPr lang="en-US" sz="2400" dirty="0">
                <a:latin typeface="Cambria" panose="02040503050406030204" pitchFamily="18" charset="0"/>
                <a:ea typeface="Cambria" panose="02040503050406030204" pitchFamily="18" charset="0"/>
              </a:rPr>
              <a:t>)</a:t>
            </a:r>
          </a:p>
        </p:txBody>
      </p:sp>
      <p:sp>
        <p:nvSpPr>
          <p:cNvPr id="12" name="TextBox 11">
            <a:extLst>
              <a:ext uri="{FF2B5EF4-FFF2-40B4-BE49-F238E27FC236}">
                <a16:creationId xmlns:a16="http://schemas.microsoft.com/office/drawing/2014/main" id="{41EFEFCC-0CB3-4D5E-947C-ADBCF55F4E45}"/>
              </a:ext>
            </a:extLst>
          </p:cNvPr>
          <p:cNvSpPr txBox="1"/>
          <p:nvPr/>
        </p:nvSpPr>
        <p:spPr>
          <a:xfrm>
            <a:off x="521317" y="2349008"/>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11</a:t>
            </a:r>
            <a:endParaRPr lang="en-US" i="1" dirty="0">
              <a:latin typeface="Gill Sans Nova" panose="020B0602020104020203"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7A320AEC-254A-4FB3-8AD2-86CB736A4BF1}"/>
              </a:ext>
            </a:extLst>
          </p:cNvPr>
          <p:cNvSpPr txBox="1"/>
          <p:nvPr/>
        </p:nvSpPr>
        <p:spPr>
          <a:xfrm>
            <a:off x="521317" y="3064470"/>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9</a:t>
            </a:r>
            <a:endParaRPr lang="en-US" i="1"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06168D1-61C2-44D7-AC71-CA05D448890A}"/>
              </a:ext>
            </a:extLst>
          </p:cNvPr>
          <p:cNvSpPr txBox="1"/>
          <p:nvPr/>
        </p:nvSpPr>
        <p:spPr>
          <a:xfrm>
            <a:off x="521317" y="4516385"/>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a:t>
            </a:r>
            <a:endParaRPr lang="en-US" i="1"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F294901B-E948-445B-866D-9ADAA962F197}"/>
              </a:ext>
            </a:extLst>
          </p:cNvPr>
          <p:cNvSpPr txBox="1"/>
          <p:nvPr/>
        </p:nvSpPr>
        <p:spPr>
          <a:xfrm>
            <a:off x="535606" y="1966111"/>
            <a:ext cx="1283671"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excluded</a:t>
            </a:r>
            <a:endParaRPr lang="en-US" i="1" dirty="0">
              <a:latin typeface="Gill Sans Nova" panose="020B0602020104020203"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864CD0B2-1FDB-4E42-B173-BC9E28E87186}"/>
              </a:ext>
            </a:extLst>
          </p:cNvPr>
          <p:cNvSpPr txBox="1"/>
          <p:nvPr/>
        </p:nvSpPr>
        <p:spPr>
          <a:xfrm>
            <a:off x="1750041" y="4221826"/>
            <a:ext cx="9920641" cy="1938992"/>
          </a:xfrm>
          <a:prstGeom prst="rect">
            <a:avLst/>
          </a:prstGeom>
          <a:noFill/>
          <a:ln>
            <a:solidFill>
              <a:schemeClr val="bg1">
                <a:lumMod val="75000"/>
              </a:schemeClr>
            </a:solidFill>
          </a:ln>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This task involved:</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Learning about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and answering questions about them</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Listening to music made by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and rating how the music sounds,</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Translating the language of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into English,</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Writing an essay about the political views of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3856312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Content Placeholder 2">
            <a:extLst>
              <a:ext uri="{FF2B5EF4-FFF2-40B4-BE49-F238E27FC236}">
                <a16:creationId xmlns:a16="http://schemas.microsoft.com/office/drawing/2014/main" id="{25DFF728-878C-4C00-9BBA-3E3BCBB5B3D2}"/>
              </a:ext>
            </a:extLst>
          </p:cNvPr>
          <p:cNvSpPr txBox="1">
            <a:spLocks/>
          </p:cNvSpPr>
          <p:nvPr/>
        </p:nvSpPr>
        <p:spPr>
          <a:xfrm>
            <a:off x="0" y="2815638"/>
            <a:ext cx="12236823" cy="940178"/>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4400" b="1" dirty="0">
                <a:solidFill>
                  <a:schemeClr val="bg1"/>
                </a:solidFill>
                <a:latin typeface="Gill Sans Nova" panose="020B0602020104020203" pitchFamily="34" charset="0"/>
              </a:rPr>
              <a:t>Pilot data!</a:t>
            </a:r>
          </a:p>
        </p:txBody>
      </p:sp>
      <p:sp>
        <p:nvSpPr>
          <p:cNvPr id="17" name="TextBox 16">
            <a:extLst>
              <a:ext uri="{FF2B5EF4-FFF2-40B4-BE49-F238E27FC236}">
                <a16:creationId xmlns:a16="http://schemas.microsoft.com/office/drawing/2014/main" id="{6CCEADB2-865E-4212-9603-6393BFA0EAD4}"/>
              </a:ext>
            </a:extLst>
          </p:cNvPr>
          <p:cNvSpPr txBox="1"/>
          <p:nvPr/>
        </p:nvSpPr>
        <p:spPr>
          <a:xfrm>
            <a:off x="376394" y="3897721"/>
            <a:ext cx="12047835" cy="2554545"/>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4 measures:</a:t>
            </a:r>
            <a:r>
              <a:rPr lang="en-US" sz="3200" dirty="0">
                <a:latin typeface="Gill Sans MT" panose="020B0502020104020203" pitchFamily="34" charset="0"/>
              </a:rPr>
              <a:t>	</a:t>
            </a:r>
          </a:p>
          <a:p>
            <a:pPr marL="457200" indent="-457200">
              <a:buAutoNum type="arabicPeriod"/>
            </a:pPr>
            <a:r>
              <a:rPr lang="en-US" sz="3200" dirty="0">
                <a:latin typeface="Gill Sans MT" panose="020B0502020104020203" pitchFamily="34" charset="0"/>
              </a:rPr>
              <a:t>Possibility of change</a:t>
            </a:r>
          </a:p>
          <a:p>
            <a:pPr marL="457200" indent="-457200">
              <a:buAutoNum type="arabicPeriod"/>
            </a:pPr>
            <a:r>
              <a:rPr lang="en-US" sz="3200" dirty="0">
                <a:latin typeface="Gill Sans MT" panose="020B0502020104020203" pitchFamily="34" charset="0"/>
              </a:rPr>
              <a:t>Normativity</a:t>
            </a:r>
          </a:p>
          <a:p>
            <a:pPr marL="457200" indent="-457200">
              <a:buAutoNum type="arabicPeriod"/>
            </a:pPr>
            <a:r>
              <a:rPr lang="en-US" sz="3200" dirty="0">
                <a:latin typeface="Gill Sans MT" panose="020B0502020104020203" pitchFamily="34" charset="0"/>
              </a:rPr>
              <a:t>Target of intervention</a:t>
            </a:r>
          </a:p>
          <a:p>
            <a:pPr marL="457200" indent="-457200">
              <a:buAutoNum type="arabicPeriod"/>
            </a:pPr>
            <a:r>
              <a:rPr lang="en-US" sz="3200" dirty="0">
                <a:latin typeface="Gill Sans MT" panose="020B0502020104020203" pitchFamily="34" charset="0"/>
              </a:rPr>
              <a:t>Difficulty of intervention</a:t>
            </a:r>
          </a:p>
        </p:txBody>
      </p:sp>
      <p:sp>
        <p:nvSpPr>
          <p:cNvPr id="19" name="TextBox 18">
            <a:extLst>
              <a:ext uri="{FF2B5EF4-FFF2-40B4-BE49-F238E27FC236}">
                <a16:creationId xmlns:a16="http://schemas.microsoft.com/office/drawing/2014/main" id="{6E6D7D6E-BB6C-4D88-A753-9C12B60FB8A6}"/>
              </a:ext>
            </a:extLst>
          </p:cNvPr>
          <p:cNvSpPr txBox="1"/>
          <p:nvPr/>
        </p:nvSpPr>
        <p:spPr>
          <a:xfrm>
            <a:off x="376394" y="1183133"/>
            <a:ext cx="12047835" cy="1077218"/>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3 conditions: </a:t>
            </a:r>
            <a:r>
              <a:rPr lang="en-US" sz="3200" dirty="0">
                <a:latin typeface="Gill Sans MT" panose="020B0502020104020203" pitchFamily="34" charset="0"/>
              </a:rPr>
              <a:t>(between-subjects)</a:t>
            </a:r>
            <a:endParaRPr lang="en-US" sz="3200" b="1" dirty="0">
              <a:latin typeface="Gill Sans MT" panose="020B0502020104020203" pitchFamily="34" charset="0"/>
            </a:endParaRPr>
          </a:p>
          <a:p>
            <a:pPr>
              <a:tabLst>
                <a:tab pos="4397375" algn="l"/>
              </a:tabLst>
            </a:pPr>
            <a:r>
              <a:rPr lang="en-US" sz="3200" dirty="0">
                <a:latin typeface="Gill Sans MT" panose="020B0502020104020203" pitchFamily="34" charset="0"/>
              </a:rPr>
              <a:t>Internalist (biological) 	Internalist (cultural)			Structural</a:t>
            </a:r>
          </a:p>
        </p:txBody>
      </p:sp>
    </p:spTree>
    <p:extLst>
      <p:ext uri="{BB962C8B-B14F-4D97-AF65-F5344CB8AC3E}">
        <p14:creationId xmlns:p14="http://schemas.microsoft.com/office/powerpoint/2010/main" val="122855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Nova" panose="020B0602020104020203" pitchFamily="34" charset="0"/>
              </a:rPr>
              <a:t>possibility of change </a:t>
            </a:r>
            <a:r>
              <a:rPr lang="en-US" sz="2800" dirty="0">
                <a:solidFill>
                  <a:schemeClr val="bg1">
                    <a:lumMod val="65000"/>
                  </a:schemeClr>
                </a:solidFill>
                <a:latin typeface="Gill Sans Nova" panose="020B0602020104020203" pitchFamily="34" charset="0"/>
              </a:rPr>
              <a:t>– normativity – target of intervention</a:t>
            </a: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rcRect/>
          <a:stretch/>
        </p:blipFill>
        <p:spPr>
          <a:xfrm>
            <a:off x="191244" y="1221725"/>
            <a:ext cx="9129703" cy="5635618"/>
          </a:xfrm>
          <a:prstGeom prst="rect">
            <a:avLst/>
          </a:prstGeom>
        </p:spPr>
      </p:pic>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
        <p:nvSpPr>
          <p:cNvPr id="2" name="TextBox 1">
            <a:extLst>
              <a:ext uri="{FF2B5EF4-FFF2-40B4-BE49-F238E27FC236}">
                <a16:creationId xmlns:a16="http://schemas.microsoft.com/office/drawing/2014/main" id="{3F8460E6-E649-4F6C-A801-948AC195F018}"/>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57960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681AAF69-7B7C-4387-9F4F-CEF209333D60}"/>
              </a:ext>
            </a:extLst>
          </p:cNvPr>
          <p:cNvGrpSpPr/>
          <p:nvPr/>
        </p:nvGrpSpPr>
        <p:grpSpPr>
          <a:xfrm>
            <a:off x="7561294" y="1280220"/>
            <a:ext cx="1457724" cy="1447799"/>
            <a:chOff x="10605702" y="2724845"/>
            <a:chExt cx="1457724" cy="1447799"/>
          </a:xfrm>
        </p:grpSpPr>
        <p:sp>
          <p:nvSpPr>
            <p:cNvPr id="23" name="Oval 22">
              <a:extLst>
                <a:ext uri="{FF2B5EF4-FFF2-40B4-BE49-F238E27FC236}">
                  <a16:creationId xmlns:a16="http://schemas.microsoft.com/office/drawing/2014/main" id="{AC5C3E72-F1D1-4234-9973-1135BA1C1EFE}"/>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3EA6F8D-D606-47A7-B10B-F6A0571C8010}"/>
                </a:ext>
              </a:extLst>
            </p:cNvPr>
            <p:cNvGrpSpPr/>
            <p:nvPr/>
          </p:nvGrpSpPr>
          <p:grpSpPr>
            <a:xfrm flipH="1">
              <a:off x="10756624" y="2724845"/>
              <a:ext cx="1059520" cy="1300122"/>
              <a:chOff x="9347996" y="3061105"/>
              <a:chExt cx="2088437" cy="2562692"/>
            </a:xfrm>
          </p:grpSpPr>
          <p:pic>
            <p:nvPicPr>
              <p:cNvPr id="25" name="Picture 24" descr="A picture containing shape&#10;&#10;Description automatically generated">
                <a:extLst>
                  <a:ext uri="{FF2B5EF4-FFF2-40B4-BE49-F238E27FC236}">
                    <a16:creationId xmlns:a16="http://schemas.microsoft.com/office/drawing/2014/main" id="{5A60D3D9-C7CC-44A4-8012-C5C3993D2516}"/>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FF56CC63-152F-4C27-8DE9-67495DE7EF8F}"/>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29" name="Group 28">
            <a:extLst>
              <a:ext uri="{FF2B5EF4-FFF2-40B4-BE49-F238E27FC236}">
                <a16:creationId xmlns:a16="http://schemas.microsoft.com/office/drawing/2014/main" id="{B4D7E65A-1B8B-4B34-A89E-05C5944C8216}"/>
              </a:ext>
            </a:extLst>
          </p:cNvPr>
          <p:cNvGrpSpPr/>
          <p:nvPr/>
        </p:nvGrpSpPr>
        <p:grpSpPr>
          <a:xfrm>
            <a:off x="4697593" y="1229946"/>
            <a:ext cx="2773607" cy="1805200"/>
            <a:chOff x="7742001" y="2674571"/>
            <a:chExt cx="2773607" cy="1805200"/>
          </a:xfrm>
        </p:grpSpPr>
        <p:sp>
          <p:nvSpPr>
            <p:cNvPr id="30" name="Oval 29">
              <a:extLst>
                <a:ext uri="{FF2B5EF4-FFF2-40B4-BE49-F238E27FC236}">
                  <a16:creationId xmlns:a16="http://schemas.microsoft.com/office/drawing/2014/main" id="{76CD273F-3104-48A7-9819-164F1C1DF062}"/>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33EC42C5-B457-4A07-8019-2F3217CC7F81}"/>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44C16E81-CA58-4A06-82F3-7ABAB2B633EB}"/>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D3C5F301-258A-472D-AC38-111C34118B7E}"/>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51" name="Oval 50">
            <a:extLst>
              <a:ext uri="{FF2B5EF4-FFF2-40B4-BE49-F238E27FC236}">
                <a16:creationId xmlns:a16="http://schemas.microsoft.com/office/drawing/2014/main" id="{41E13B68-21A6-435D-961A-22B83EB0E511}"/>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52" name="Straight Arrow Connector 51">
            <a:extLst>
              <a:ext uri="{FF2B5EF4-FFF2-40B4-BE49-F238E27FC236}">
                <a16:creationId xmlns:a16="http://schemas.microsoft.com/office/drawing/2014/main" id="{229DA7E0-7B21-4EF8-B50A-D6A7430112FD}"/>
              </a:ext>
            </a:extLst>
          </p:cNvPr>
          <p:cNvCxnSpPr>
            <a:cxnSpLocks/>
            <a:stCxn id="30" idx="4"/>
            <a:endCxn id="51"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4803F98-1524-4A32-96BE-8AF40CCB48BD}"/>
              </a:ext>
            </a:extLst>
          </p:cNvPr>
          <p:cNvGrpSpPr/>
          <p:nvPr/>
        </p:nvGrpSpPr>
        <p:grpSpPr>
          <a:xfrm>
            <a:off x="3156905" y="1273704"/>
            <a:ext cx="1457724" cy="1532774"/>
            <a:chOff x="6201313" y="2718329"/>
            <a:chExt cx="1457724" cy="1532774"/>
          </a:xfrm>
        </p:grpSpPr>
        <p:sp>
          <p:nvSpPr>
            <p:cNvPr id="54" name="Oval 53">
              <a:extLst>
                <a:ext uri="{FF2B5EF4-FFF2-40B4-BE49-F238E27FC236}">
                  <a16:creationId xmlns:a16="http://schemas.microsoft.com/office/drawing/2014/main" id="{97A12CCD-A489-4652-AC1D-088D87E75E72}"/>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1005A40-A925-4D82-8BCE-984FAAB9A61F}"/>
                </a:ext>
              </a:extLst>
            </p:cNvPr>
            <p:cNvGrpSpPr/>
            <p:nvPr/>
          </p:nvGrpSpPr>
          <p:grpSpPr>
            <a:xfrm flipH="1">
              <a:off x="6505148" y="2718329"/>
              <a:ext cx="988882" cy="1332509"/>
              <a:chOff x="1003384" y="3002960"/>
              <a:chExt cx="1949201" cy="2626529"/>
            </a:xfrm>
          </p:grpSpPr>
          <p:pic>
            <p:nvPicPr>
              <p:cNvPr id="56" name="Picture 55" descr="A picture containing shape&#10;&#10;Description automatically generated">
                <a:extLst>
                  <a:ext uri="{FF2B5EF4-FFF2-40B4-BE49-F238E27FC236}">
                    <a16:creationId xmlns:a16="http://schemas.microsoft.com/office/drawing/2014/main" id="{813E3CCE-C4C0-44EE-9F46-294CF3CA52B7}"/>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78C8B45B-0183-4A2A-B5C1-5B55FECB9E4F}"/>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58" name="Oval 57">
            <a:extLst>
              <a:ext uri="{FF2B5EF4-FFF2-40B4-BE49-F238E27FC236}">
                <a16:creationId xmlns:a16="http://schemas.microsoft.com/office/drawing/2014/main" id="{E6AB098E-A1DD-4579-A6B4-FC695729EE9C}"/>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59" name="Straight Arrow Connector 58">
            <a:extLst>
              <a:ext uri="{FF2B5EF4-FFF2-40B4-BE49-F238E27FC236}">
                <a16:creationId xmlns:a16="http://schemas.microsoft.com/office/drawing/2014/main" id="{219967DF-2CA2-4E20-A39C-1B39F36F868B}"/>
              </a:ext>
            </a:extLst>
          </p:cNvPr>
          <p:cNvCxnSpPr>
            <a:cxnSpLocks/>
            <a:stCxn id="30" idx="4"/>
            <a:endCxn id="58"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5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chart&#10;&#10;Description automatically generated">
            <a:extLst>
              <a:ext uri="{FF2B5EF4-FFF2-40B4-BE49-F238E27FC236}">
                <a16:creationId xmlns:a16="http://schemas.microsoft.com/office/drawing/2014/main" id="{94E72370-D536-46A9-9190-56356582B575}"/>
              </a:ext>
            </a:extLst>
          </p:cNvPr>
          <p:cNvPicPr>
            <a:picLocks noChangeAspect="1"/>
          </p:cNvPicPr>
          <p:nvPr/>
        </p:nvPicPr>
        <p:blipFill>
          <a:blip r:embed="rId3"/>
          <a:stretch>
            <a:fillRect/>
          </a:stretch>
        </p:blipFill>
        <p:spPr>
          <a:xfrm>
            <a:off x="688962" y="1151632"/>
            <a:ext cx="8978907" cy="5541268"/>
          </a:xfrm>
          <a:prstGeom prst="rect">
            <a:avLst/>
          </a:prstGeom>
        </p:spPr>
      </p:pic>
      <p:sp>
        <p:nvSpPr>
          <p:cNvPr id="15" name="Title 1">
            <a:extLst>
              <a:ext uri="{FF2B5EF4-FFF2-40B4-BE49-F238E27FC236}">
                <a16:creationId xmlns:a16="http://schemas.microsoft.com/office/drawing/2014/main" id="{4CEAEFC3-502A-4FA5-8092-A4C9CD9EF15F}"/>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allow for greater possibility of change.</a:t>
            </a:r>
          </a:p>
        </p:txBody>
      </p:sp>
      <p:grpSp>
        <p:nvGrpSpPr>
          <p:cNvPr id="19" name="Group 18">
            <a:extLst>
              <a:ext uri="{FF2B5EF4-FFF2-40B4-BE49-F238E27FC236}">
                <a16:creationId xmlns:a16="http://schemas.microsoft.com/office/drawing/2014/main" id="{575938A2-1033-4847-B74C-59F675F68253}"/>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0882AEDD-608E-43F2-8074-3A9A4C297C01}"/>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8" name="Picture 17">
              <a:extLst>
                <a:ext uri="{FF2B5EF4-FFF2-40B4-BE49-F238E27FC236}">
                  <a16:creationId xmlns:a16="http://schemas.microsoft.com/office/drawing/2014/main" id="{62DA15F2-81D8-44EB-8E53-2A014BFCB939}"/>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20" name="Rectangle 1">
            <a:extLst>
              <a:ext uri="{FF2B5EF4-FFF2-40B4-BE49-F238E27FC236}">
                <a16:creationId xmlns:a16="http://schemas.microsoft.com/office/drawing/2014/main" id="{5D9B5A6D-C34C-4BB2-9628-9C1E9A9C52C8}"/>
              </a:ext>
            </a:extLst>
          </p:cNvPr>
          <p:cNvSpPr>
            <a:spLocks noChangeArrowheads="1"/>
          </p:cNvSpPr>
          <p:nvPr/>
        </p:nvSpPr>
        <p:spPr bwMode="auto">
          <a:xfrm>
            <a:off x="4636945" y="3820667"/>
            <a:ext cx="816249" cy="646331"/>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lang="en-US" altLang="en-US" sz="1400" b="1" i="1" dirty="0">
              <a:solidFill>
                <a:schemeClr val="accent1"/>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accent1"/>
                </a:solidFill>
                <a:latin typeface="Helvetica" panose="020B0604020202020204" pitchFamily="34" charset="0"/>
                <a:cs typeface="Helvetica" panose="020B0604020202020204" pitchFamily="34" charset="0"/>
              </a:rPr>
              <a:t>BF</a:t>
            </a:r>
            <a:r>
              <a:rPr lang="en-US" altLang="en-US" sz="1400" dirty="0">
                <a:solidFill>
                  <a:schemeClr val="accent1"/>
                </a:solidFill>
                <a:latin typeface="Helvetica" panose="020B0604020202020204" pitchFamily="34" charset="0"/>
                <a:cs typeface="Helvetica" panose="020B0604020202020204" pitchFamily="34" charset="0"/>
              </a:rPr>
              <a:t> = 19</a:t>
            </a:r>
          </a:p>
        </p:txBody>
      </p:sp>
      <p:sp>
        <p:nvSpPr>
          <p:cNvPr id="22" name="Right Brace 21">
            <a:extLst>
              <a:ext uri="{FF2B5EF4-FFF2-40B4-BE49-F238E27FC236}">
                <a16:creationId xmlns:a16="http://schemas.microsoft.com/office/drawing/2014/main" id="{CBB510F9-2D5E-4455-9A8F-4AF72FB1BFE2}"/>
              </a:ext>
            </a:extLst>
          </p:cNvPr>
          <p:cNvSpPr/>
          <p:nvPr/>
        </p:nvSpPr>
        <p:spPr>
          <a:xfrm rot="16200000">
            <a:off x="4978711" y="3165722"/>
            <a:ext cx="132720" cy="20065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Rectangle 1">
            <a:extLst>
              <a:ext uri="{FF2B5EF4-FFF2-40B4-BE49-F238E27FC236}">
                <a16:creationId xmlns:a16="http://schemas.microsoft.com/office/drawing/2014/main" id="{67F226ED-5338-4636-BE46-6B2ED5502612}"/>
              </a:ext>
            </a:extLst>
          </p:cNvPr>
          <p:cNvSpPr>
            <a:spLocks noChangeArrowheads="1"/>
          </p:cNvSpPr>
          <p:nvPr/>
        </p:nvSpPr>
        <p:spPr bwMode="auto">
          <a:xfrm>
            <a:off x="5842097" y="3272006"/>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30" name="Right Brace 29">
            <a:extLst>
              <a:ext uri="{FF2B5EF4-FFF2-40B4-BE49-F238E27FC236}">
                <a16:creationId xmlns:a16="http://schemas.microsoft.com/office/drawing/2014/main" id="{9E9BDBEA-E72E-4BDC-A10A-1F0F99234EE3}"/>
              </a:ext>
            </a:extLst>
          </p:cNvPr>
          <p:cNvSpPr/>
          <p:nvPr/>
        </p:nvSpPr>
        <p:spPr>
          <a:xfrm rot="16200000">
            <a:off x="6077262" y="1512775"/>
            <a:ext cx="132721" cy="42036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1" name="Rectangle 1">
            <a:extLst>
              <a:ext uri="{FF2B5EF4-FFF2-40B4-BE49-F238E27FC236}">
                <a16:creationId xmlns:a16="http://schemas.microsoft.com/office/drawing/2014/main" id="{F2E87232-4C71-409A-8D17-30B91C27E39A}"/>
              </a:ext>
            </a:extLst>
          </p:cNvPr>
          <p:cNvSpPr>
            <a:spLocks noChangeArrowheads="1"/>
          </p:cNvSpPr>
          <p:nvPr/>
        </p:nvSpPr>
        <p:spPr bwMode="auto">
          <a:xfrm>
            <a:off x="6723373" y="3803035"/>
            <a:ext cx="865943" cy="553998"/>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p </a:t>
            </a:r>
            <a:r>
              <a:rPr lang="en-US" altLang="en-US" sz="1400" dirty="0">
                <a:solidFill>
                  <a:schemeClr val="bg1">
                    <a:lumMod val="75000"/>
                  </a:schemeClr>
                </a:solidFill>
                <a:latin typeface="Helvetica" panose="020B0604020202020204" pitchFamily="34" charset="0"/>
                <a:cs typeface="Helvetica" panose="020B0604020202020204" pitchFamily="34" charset="0"/>
              </a:rPr>
              <a:t>= 0.19</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800" dirty="0">
              <a:solidFill>
                <a:schemeClr val="bg1">
                  <a:lumMod val="75000"/>
                </a:schemeClr>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BF</a:t>
            </a:r>
            <a:r>
              <a:rPr lang="en-US" altLang="en-US" sz="1400" dirty="0">
                <a:solidFill>
                  <a:schemeClr val="bg1">
                    <a:lumMod val="75000"/>
                  </a:schemeClr>
                </a:solidFill>
                <a:latin typeface="Helvetica" panose="020B0604020202020204" pitchFamily="34" charset="0"/>
                <a:cs typeface="Helvetica" panose="020B0604020202020204" pitchFamily="34" charset="0"/>
              </a:rPr>
              <a:t> = 1.2</a:t>
            </a:r>
          </a:p>
        </p:txBody>
      </p:sp>
      <p:sp>
        <p:nvSpPr>
          <p:cNvPr id="32" name="Right Brace 31">
            <a:extLst>
              <a:ext uri="{FF2B5EF4-FFF2-40B4-BE49-F238E27FC236}">
                <a16:creationId xmlns:a16="http://schemas.microsoft.com/office/drawing/2014/main" id="{26B729C6-0E60-42EC-ABEA-3495B4443ED4}"/>
              </a:ext>
            </a:extLst>
          </p:cNvPr>
          <p:cNvSpPr/>
          <p:nvPr/>
        </p:nvSpPr>
        <p:spPr>
          <a:xfrm rot="16200000">
            <a:off x="7089986" y="3076524"/>
            <a:ext cx="132720" cy="2006596"/>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4" name="Title 1">
            <a:extLst>
              <a:ext uri="{FF2B5EF4-FFF2-40B4-BE49-F238E27FC236}">
                <a16:creationId xmlns:a16="http://schemas.microsoft.com/office/drawing/2014/main" id="{C4A94F94-09C2-48C6-A532-4D96D5762AFA}"/>
              </a:ext>
            </a:extLst>
          </p:cNvPr>
          <p:cNvSpPr txBox="1">
            <a:spLocks/>
          </p:cNvSpPr>
          <p:nvPr/>
        </p:nvSpPr>
        <p:spPr>
          <a:xfrm>
            <a:off x="-811212" y="6195370"/>
            <a:ext cx="5325473"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endParaRPr lang="en-US" sz="1800" dirty="0">
              <a:solidFill>
                <a:schemeClr val="tx1"/>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A9A96A-2B9D-4B2A-9C6B-62772275DD91}"/>
              </a:ext>
            </a:extLst>
          </p:cNvPr>
          <p:cNvSpPr txBox="1"/>
          <p:nvPr/>
        </p:nvSpPr>
        <p:spPr>
          <a:xfrm>
            <a:off x="9394868" y="5008268"/>
            <a:ext cx="2797132" cy="1246495"/>
          </a:xfrm>
          <a:prstGeom prst="rect">
            <a:avLst/>
          </a:prstGeom>
          <a:noFill/>
        </p:spPr>
        <p:txBody>
          <a:bodyPr wrap="square">
            <a:spAutoFit/>
          </a:bodyPr>
          <a:lstStyle/>
          <a:p>
            <a:pPr algn="r"/>
            <a:r>
              <a:rPr lang="en-US" sz="1500" dirty="0" err="1">
                <a:latin typeface="Courier New" panose="02070309020205020404" pitchFamily="49" charset="0"/>
                <a:ea typeface="Cambria" panose="02040503050406030204" pitchFamily="18" charset="0"/>
                <a:cs typeface="Courier New" panose="02070309020205020404" pitchFamily="49" charset="0"/>
              </a:rPr>
              <a:t>lm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possibility_change</a:t>
            </a:r>
            <a:r>
              <a:rPr lang="en-US" sz="1500" dirty="0">
                <a:latin typeface="Courier New" panose="02070309020205020404" pitchFamily="49" charset="0"/>
                <a:ea typeface="Cambria" panose="02040503050406030204" pitchFamily="18" charset="0"/>
                <a:cs typeface="Courier New" panose="02070309020205020404" pitchFamily="49" charset="0"/>
              </a:rPr>
              <a:t> ~ condition)</a:t>
            </a:r>
          </a:p>
          <a:p>
            <a:pPr algn="r"/>
            <a:r>
              <a:rPr lang="en-US" sz="1500" dirty="0" err="1">
                <a:latin typeface="Courier New" panose="02070309020205020404" pitchFamily="49" charset="0"/>
                <a:ea typeface="Cambria" panose="02040503050406030204" pitchFamily="18" charset="0"/>
                <a:cs typeface="Courier New" panose="02070309020205020404" pitchFamily="49" charset="0"/>
              </a:rPr>
              <a:t>brm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possibility_change</a:t>
            </a:r>
            <a:r>
              <a:rPr lang="en-US" sz="1500" dirty="0">
                <a:latin typeface="Courier New" panose="02070309020205020404" pitchFamily="49" charset="0"/>
                <a:ea typeface="Cambria" panose="02040503050406030204" pitchFamily="18" charset="0"/>
                <a:cs typeface="Courier New" panose="02070309020205020404" pitchFamily="49" charset="0"/>
              </a:rPr>
              <a:t> ~ condition)</a:t>
            </a:r>
          </a:p>
          <a:p>
            <a:pPr algn="r"/>
            <a:endParaRPr lang="en-US" sz="1500" dirty="0">
              <a:latin typeface="Courier New" panose="02070309020205020404" pitchFamily="49" charset="0"/>
              <a:ea typeface="Cambria" panose="02040503050406030204" pitchFamily="18" charset="0"/>
              <a:cs typeface="Courier New" panose="02070309020205020404" pitchFamily="49" charset="0"/>
            </a:endParaRPr>
          </a:p>
        </p:txBody>
      </p:sp>
    </p:spTree>
    <p:extLst>
      <p:ext uri="{BB962C8B-B14F-4D97-AF65-F5344CB8AC3E}">
        <p14:creationId xmlns:p14="http://schemas.microsoft.com/office/powerpoint/2010/main" val="39392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9" grpId="0"/>
      <p:bldP spid="30" grpId="0" animBg="1"/>
      <p:bldP spid="31" grpId="0"/>
      <p:bldP spid="32"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4554"/>
            <a:ext cx="9120537" cy="5629960"/>
          </a:xfrm>
          <a:prstGeom prst="rect">
            <a:avLst/>
          </a:prstGeom>
        </p:spPr>
      </p:pic>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
        <p:nvSpPr>
          <p:cNvPr id="6" name="Content Placeholder 2">
            <a:extLst>
              <a:ext uri="{FF2B5EF4-FFF2-40B4-BE49-F238E27FC236}">
                <a16:creationId xmlns:a16="http://schemas.microsoft.com/office/drawing/2014/main" id="{ACCF2F9A-5B0A-4E21-96A3-A002A8F01329}"/>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lumMod val="65000"/>
                  </a:schemeClr>
                </a:solidFill>
                <a:latin typeface="Gill Sans Nova" panose="020B0602020104020203" pitchFamily="34" charset="0"/>
              </a:rPr>
              <a:t>greater possibility of change – </a:t>
            </a:r>
            <a:r>
              <a:rPr lang="en-US" sz="2800" b="1" dirty="0">
                <a:solidFill>
                  <a:schemeClr val="bg1"/>
                </a:solidFill>
                <a:latin typeface="Gill Sans Nova" panose="020B0602020104020203" pitchFamily="34" charset="0"/>
              </a:rPr>
              <a:t>normativity</a:t>
            </a:r>
            <a:r>
              <a:rPr lang="en-US" sz="2800" dirty="0">
                <a:solidFill>
                  <a:schemeClr val="bg1">
                    <a:lumMod val="65000"/>
                  </a:schemeClr>
                </a:solidFill>
                <a:latin typeface="Gill Sans Nova" panose="020B0602020104020203" pitchFamily="34" charset="0"/>
              </a:rPr>
              <a:t> – target of intervention</a:t>
            </a:r>
          </a:p>
        </p:txBody>
      </p:sp>
      <p:sp>
        <p:nvSpPr>
          <p:cNvPr id="7" name="TextBox 6">
            <a:extLst>
              <a:ext uri="{FF2B5EF4-FFF2-40B4-BE49-F238E27FC236}">
                <a16:creationId xmlns:a16="http://schemas.microsoft.com/office/drawing/2014/main" id="{942A2008-D35C-4E2A-A213-ABC1806D1A6D}"/>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2129850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treemap chart&#10;&#10;Description automatically generated">
            <a:extLst>
              <a:ext uri="{FF2B5EF4-FFF2-40B4-BE49-F238E27FC236}">
                <a16:creationId xmlns:a16="http://schemas.microsoft.com/office/drawing/2014/main" id="{FB9E4F2A-ABD7-4C23-B7E4-7CC77F8E45EE}"/>
              </a:ext>
            </a:extLst>
          </p:cNvPr>
          <p:cNvPicPr>
            <a:picLocks noChangeAspect="1"/>
          </p:cNvPicPr>
          <p:nvPr/>
        </p:nvPicPr>
        <p:blipFill>
          <a:blip r:embed="rId2"/>
          <a:stretch>
            <a:fillRect/>
          </a:stretch>
        </p:blipFill>
        <p:spPr>
          <a:xfrm>
            <a:off x="927100" y="1052448"/>
            <a:ext cx="10261608" cy="5541268"/>
          </a:xfrm>
          <a:prstGeom prst="rect">
            <a:avLst/>
          </a:prstGeom>
        </p:spPr>
      </p:pic>
      <p:sp>
        <p:nvSpPr>
          <p:cNvPr id="10" name="Title 1">
            <a:extLst>
              <a:ext uri="{FF2B5EF4-FFF2-40B4-BE49-F238E27FC236}">
                <a16:creationId xmlns:a16="http://schemas.microsoft.com/office/drawing/2014/main" id="{0EEF82BC-6B1E-4D23-9671-8783684048F6}"/>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sp>
        <p:nvSpPr>
          <p:cNvPr id="16" name="Title 1">
            <a:extLst>
              <a:ext uri="{FF2B5EF4-FFF2-40B4-BE49-F238E27FC236}">
                <a16:creationId xmlns:a16="http://schemas.microsoft.com/office/drawing/2014/main" id="{068B369C-02CE-4328-A93B-2C1E95DC08F6}"/>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endParaRPr lang="en-US" sz="1800" dirty="0">
              <a:solidFill>
                <a:schemeClr val="tx1"/>
              </a:solidFill>
              <a:latin typeface="Helvetica" panose="020B0604020202020204" pitchFamily="34" charset="0"/>
              <a:cs typeface="Helvetica" panose="020B0604020202020204" pitchFamily="34" charset="0"/>
            </a:endParaRP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2404156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atter chart&#10;&#10;Description automatically generated">
            <a:extLst>
              <a:ext uri="{FF2B5EF4-FFF2-40B4-BE49-F238E27FC236}">
                <a16:creationId xmlns:a16="http://schemas.microsoft.com/office/drawing/2014/main" id="{B07D43B9-38A9-4F1E-AB10-A91757344E4A}"/>
              </a:ext>
            </a:extLst>
          </p:cNvPr>
          <p:cNvPicPr>
            <a:picLocks noChangeAspect="1"/>
          </p:cNvPicPr>
          <p:nvPr/>
        </p:nvPicPr>
        <p:blipFill>
          <a:blip r:embed="rId3"/>
          <a:stretch>
            <a:fillRect/>
          </a:stretch>
        </p:blipFill>
        <p:spPr>
          <a:xfrm>
            <a:off x="0" y="1701799"/>
            <a:ext cx="9436100" cy="5095493"/>
          </a:xfrm>
          <a:prstGeom prst="rect">
            <a:avLst/>
          </a:prstGeom>
        </p:spPr>
      </p:pic>
      <p:pic>
        <p:nvPicPr>
          <p:cNvPr id="3" name="Picture 2" descr="Chart, treemap chart&#10;&#10;Description automatically generated">
            <a:extLst>
              <a:ext uri="{FF2B5EF4-FFF2-40B4-BE49-F238E27FC236}">
                <a16:creationId xmlns:a16="http://schemas.microsoft.com/office/drawing/2014/main" id="{A80556D7-9926-405B-9181-2E346A0064E3}"/>
              </a:ext>
            </a:extLst>
          </p:cNvPr>
          <p:cNvPicPr>
            <a:picLocks noChangeAspect="1"/>
          </p:cNvPicPr>
          <p:nvPr/>
        </p:nvPicPr>
        <p:blipFill>
          <a:blip r:embed="rId4"/>
          <a:stretch>
            <a:fillRect/>
          </a:stretch>
        </p:blipFill>
        <p:spPr>
          <a:xfrm>
            <a:off x="8546630" y="1816100"/>
            <a:ext cx="3645370" cy="1968500"/>
          </a:xfrm>
          <a:prstGeom prst="rect">
            <a:avLst/>
          </a:prstGeom>
        </p:spPr>
      </p:pic>
      <p:sp>
        <p:nvSpPr>
          <p:cNvPr id="10" name="Title 1">
            <a:extLst>
              <a:ext uri="{FF2B5EF4-FFF2-40B4-BE49-F238E27FC236}">
                <a16:creationId xmlns:a16="http://schemas.microsoft.com/office/drawing/2014/main" id="{8D7A65CC-46E8-4C9A-B33F-86DC040B0ED9}"/>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grpSp>
        <p:nvGrpSpPr>
          <p:cNvPr id="15" name="Group 14">
            <a:extLst>
              <a:ext uri="{FF2B5EF4-FFF2-40B4-BE49-F238E27FC236}">
                <a16:creationId xmlns:a16="http://schemas.microsoft.com/office/drawing/2014/main" id="{72B34B60-6FBF-4345-9900-CD3D1980784F}"/>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A209E735-23F3-40D1-ADC7-8714062944C7}"/>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7" name="Picture 16">
              <a:extLst>
                <a:ext uri="{FF2B5EF4-FFF2-40B4-BE49-F238E27FC236}">
                  <a16:creationId xmlns:a16="http://schemas.microsoft.com/office/drawing/2014/main" id="{49E0E68B-7814-478E-954C-D29FA91EAD08}"/>
                </a:ext>
              </a:extLst>
            </p:cNvPr>
            <p:cNvPicPr>
              <a:picLocks noChangeAspect="1"/>
            </p:cNvPicPr>
            <p:nvPr/>
          </p:nvPicPr>
          <p:blipFill>
            <a:blip r:embed="rId5"/>
            <a:stretch>
              <a:fillRect/>
            </a:stretch>
          </p:blipFill>
          <p:spPr>
            <a:xfrm>
              <a:off x="10121896" y="6007100"/>
              <a:ext cx="152408" cy="247663"/>
            </a:xfrm>
            <a:prstGeom prst="rect">
              <a:avLst/>
            </a:prstGeom>
          </p:spPr>
        </p:pic>
      </p:grpSp>
      <p:sp>
        <p:nvSpPr>
          <p:cNvPr id="19" name="Rectangle 1">
            <a:extLst>
              <a:ext uri="{FF2B5EF4-FFF2-40B4-BE49-F238E27FC236}">
                <a16:creationId xmlns:a16="http://schemas.microsoft.com/office/drawing/2014/main" id="{51E441FB-6A53-4C52-9646-7A1241489A17}"/>
              </a:ext>
            </a:extLst>
          </p:cNvPr>
          <p:cNvSpPr>
            <a:spLocks noChangeArrowheads="1"/>
          </p:cNvSpPr>
          <p:nvPr/>
        </p:nvSpPr>
        <p:spPr bwMode="auto">
          <a:xfrm>
            <a:off x="4257775" y="2242907"/>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1" name="Right Brace 20">
            <a:extLst>
              <a:ext uri="{FF2B5EF4-FFF2-40B4-BE49-F238E27FC236}">
                <a16:creationId xmlns:a16="http://schemas.microsoft.com/office/drawing/2014/main" id="{21ACA182-8D6B-4442-ADD5-343A8E4BFF3D}"/>
              </a:ext>
            </a:extLst>
          </p:cNvPr>
          <p:cNvSpPr/>
          <p:nvPr/>
        </p:nvSpPr>
        <p:spPr>
          <a:xfrm rot="16200000">
            <a:off x="4492940" y="1400397"/>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3" name="Rectangle 1">
            <a:extLst>
              <a:ext uri="{FF2B5EF4-FFF2-40B4-BE49-F238E27FC236}">
                <a16:creationId xmlns:a16="http://schemas.microsoft.com/office/drawing/2014/main" id="{3992A16C-3F09-48A3-B015-248BAE6A7E92}"/>
              </a:ext>
            </a:extLst>
          </p:cNvPr>
          <p:cNvSpPr>
            <a:spLocks noChangeArrowheads="1"/>
          </p:cNvSpPr>
          <p:nvPr/>
        </p:nvSpPr>
        <p:spPr bwMode="auto">
          <a:xfrm>
            <a:off x="6559549" y="2881773"/>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5" name="Right Brace 24">
            <a:extLst>
              <a:ext uri="{FF2B5EF4-FFF2-40B4-BE49-F238E27FC236}">
                <a16:creationId xmlns:a16="http://schemas.microsoft.com/office/drawing/2014/main" id="{BAAF9A4D-C5B3-4385-9BEA-A488DB70EF41}"/>
              </a:ext>
            </a:extLst>
          </p:cNvPr>
          <p:cNvSpPr/>
          <p:nvPr/>
        </p:nvSpPr>
        <p:spPr>
          <a:xfrm rot="16200000">
            <a:off x="6794714" y="2074826"/>
            <a:ext cx="132721" cy="234294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3" name="TextBox 12">
            <a:extLst>
              <a:ext uri="{FF2B5EF4-FFF2-40B4-BE49-F238E27FC236}">
                <a16:creationId xmlns:a16="http://schemas.microsoft.com/office/drawing/2014/main" id="{35D5FB92-9118-46B8-9845-8D0AE586C164}"/>
              </a:ext>
            </a:extLst>
          </p:cNvPr>
          <p:cNvSpPr txBox="1"/>
          <p:nvPr/>
        </p:nvSpPr>
        <p:spPr>
          <a:xfrm>
            <a:off x="9625263" y="5422325"/>
            <a:ext cx="2541337" cy="584775"/>
          </a:xfrm>
          <a:prstGeom prst="rect">
            <a:avLst/>
          </a:prstGeom>
          <a:noFill/>
        </p:spPr>
        <p:txBody>
          <a:bodyPr wrap="square">
            <a:spAutoFit/>
          </a:bodyPr>
          <a:lstStyle/>
          <a:p>
            <a:pPr algn="r"/>
            <a:r>
              <a:rPr lang="en-US" sz="1600" dirty="0" err="1">
                <a:latin typeface="Courier New" panose="02070309020205020404" pitchFamily="49" charset="0"/>
                <a:ea typeface="Cambria" panose="02040503050406030204" pitchFamily="18" charset="0"/>
                <a:cs typeface="Courier New" panose="02070309020205020404" pitchFamily="49" charset="0"/>
              </a:rPr>
              <a:t>lm</a:t>
            </a:r>
            <a:r>
              <a:rPr lang="en-US" sz="1600" dirty="0">
                <a:latin typeface="Courier New" panose="02070309020205020404" pitchFamily="49" charset="0"/>
                <a:ea typeface="Cambria" panose="02040503050406030204" pitchFamily="18" charset="0"/>
                <a:cs typeface="Courier New" panose="02070309020205020404" pitchFamily="49" charset="0"/>
              </a:rPr>
              <a:t>(normativity ~ condition)</a:t>
            </a:r>
          </a:p>
        </p:txBody>
      </p:sp>
    </p:spTree>
    <p:extLst>
      <p:ext uri="{BB962C8B-B14F-4D97-AF65-F5344CB8AC3E}">
        <p14:creationId xmlns:p14="http://schemas.microsoft.com/office/powerpoint/2010/main" val="400263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3" grpId="0"/>
      <p:bldP spid="25"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9A451-AD12-44B2-A051-B33BC1DCA1CE}"/>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lumMod val="65000"/>
                  </a:schemeClr>
                </a:solidFill>
                <a:latin typeface="Gill Sans Nova" panose="020B0602020104020203" pitchFamily="34" charset="0"/>
              </a:rPr>
              <a:t>greater possibility of change – less normativity – </a:t>
            </a:r>
            <a:r>
              <a:rPr lang="en-US" sz="2800" b="1" dirty="0">
                <a:solidFill>
                  <a:schemeClr val="bg1"/>
                </a:solidFill>
                <a:latin typeface="Gill Sans Nova" panose="020B0602020104020203" pitchFamily="34" charset="0"/>
              </a:rPr>
              <a:t>target of intervention</a:t>
            </a:r>
          </a:p>
        </p:txBody>
      </p:sp>
      <p:sp>
        <p:nvSpPr>
          <p:cNvPr id="4" name="TextBox 3">
            <a:extLst>
              <a:ext uri="{FF2B5EF4-FFF2-40B4-BE49-F238E27FC236}">
                <a16:creationId xmlns:a16="http://schemas.microsoft.com/office/drawing/2014/main" id="{C315EEFC-9E89-468A-9635-B82235E06F7E}"/>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0" name="Title 1">
            <a:extLst>
              <a:ext uri="{FF2B5EF4-FFF2-40B4-BE49-F238E27FC236}">
                <a16:creationId xmlns:a16="http://schemas.microsoft.com/office/drawing/2014/main" id="{B85CDBEE-A6F7-40AF-AF75-1B9F8A94A555}"/>
              </a:ext>
            </a:extLst>
          </p:cNvPr>
          <p:cNvSpPr txBox="1">
            <a:spLocks/>
          </p:cNvSpPr>
          <p:nvPr/>
        </p:nvSpPr>
        <p:spPr>
          <a:xfrm>
            <a:off x="288136" y="1048307"/>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Pre-planned coding scheme</a:t>
            </a:r>
          </a:p>
        </p:txBody>
      </p:sp>
      <p:sp>
        <p:nvSpPr>
          <p:cNvPr id="11" name="TextBox 10">
            <a:extLst>
              <a:ext uri="{FF2B5EF4-FFF2-40B4-BE49-F238E27FC236}">
                <a16:creationId xmlns:a16="http://schemas.microsoft.com/office/drawing/2014/main" id="{5CD9A5BC-E2E3-48CB-A98C-7BDB05993C50}"/>
              </a:ext>
            </a:extLst>
          </p:cNvPr>
          <p:cNvSpPr txBox="1"/>
          <p:nvPr/>
        </p:nvSpPr>
        <p:spPr>
          <a:xfrm>
            <a:off x="432199" y="2200681"/>
            <a:ext cx="11327602" cy="2554545"/>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pill, vaccine</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teaching, awareness campaign</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endParaRPr lang="en-US" sz="2000" b="1" u="sng"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migrate, import, trade</a:t>
            </a:r>
          </a:p>
          <a:p>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other</a:t>
            </a:r>
            <a:endParaRPr lang="en-US" sz="2000" dirty="0">
              <a:latin typeface="Gill Sans Nova" panose="020B0602020104020203" pitchFamily="34" charset="0"/>
              <a:ea typeface="Cambria" panose="02040503050406030204" pitchFamily="18" charset="0"/>
            </a:endParaRPr>
          </a:p>
        </p:txBody>
      </p:sp>
      <p:pic>
        <p:nvPicPr>
          <p:cNvPr id="5" name="Picture 4" descr="Icon&#10;&#10;Description automatically generated">
            <a:extLst>
              <a:ext uri="{FF2B5EF4-FFF2-40B4-BE49-F238E27FC236}">
                <a16:creationId xmlns:a16="http://schemas.microsoft.com/office/drawing/2014/main" id="{79C53E7B-F816-4C29-BE19-6B030D7D20B0}"/>
              </a:ext>
            </a:extLst>
          </p:cNvPr>
          <p:cNvPicPr>
            <a:picLocks noChangeAspect="1"/>
          </p:cNvPicPr>
          <p:nvPr/>
        </p:nvPicPr>
        <p:blipFill>
          <a:blip r:embed="rId3"/>
          <a:stretch>
            <a:fillRect/>
          </a:stretch>
        </p:blipFill>
        <p:spPr>
          <a:xfrm>
            <a:off x="11005145" y="6309203"/>
            <a:ext cx="854591" cy="321516"/>
          </a:xfrm>
          <a:prstGeom prst="rect">
            <a:avLst/>
          </a:prstGeom>
        </p:spPr>
      </p:pic>
    </p:spTree>
    <p:extLst>
      <p:ext uri="{BB962C8B-B14F-4D97-AF65-F5344CB8AC3E}">
        <p14:creationId xmlns:p14="http://schemas.microsoft.com/office/powerpoint/2010/main" val="2171823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288136"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Actual interventions suggested</a:t>
            </a:r>
          </a:p>
        </p:txBody>
      </p:sp>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6" name="TextBox 5">
            <a:extLst>
              <a:ext uri="{FF2B5EF4-FFF2-40B4-BE49-F238E27FC236}">
                <a16:creationId xmlns:a16="http://schemas.microsoft.com/office/drawing/2014/main" id="{79E34713-CF48-4775-8D70-59310C481680}"/>
              </a:ext>
            </a:extLst>
          </p:cNvPr>
          <p:cNvSpPr txBox="1"/>
          <p:nvPr/>
        </p:nvSpPr>
        <p:spPr>
          <a:xfrm>
            <a:off x="432199" y="1152374"/>
            <a:ext cx="11327602" cy="5632311"/>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vaccine, potion, pill, medicine, build tolerance, cross-breed w another alien</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tell them it's not bad luck, tell them it's good luck, change their thoughts</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endParaRPr lang="en-US" sz="2000" b="1" u="sng"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grow/plant, import, trade, ask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to send, search planet, tell them where to find, share with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travel, invade, visit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move to other side of planet, switch spots with </a:t>
            </a:r>
            <a:r>
              <a:rPr lang="en-US" sz="2000" dirty="0" err="1">
                <a:latin typeface="Cambria" panose="02040503050406030204" pitchFamily="18" charset="0"/>
                <a:ea typeface="Cambria" panose="02040503050406030204" pitchFamily="18" charset="0"/>
              </a:rPr>
              <a:t>Vawns</a:t>
            </a:r>
            <a:endParaRPr lang="en-US" sz="2000" dirty="0">
              <a:latin typeface="Cambria" panose="02040503050406030204" pitchFamily="18" charset="0"/>
              <a:ea typeface="Cambria" panose="02040503050406030204" pitchFamily="18" charset="0"/>
            </a:endParaRPr>
          </a:p>
          <a:p>
            <a:pPr marL="114300"/>
            <a:endParaRPr lang="en-US" sz="1400" dirty="0">
              <a:latin typeface="Cambria" panose="02040503050406030204" pitchFamily="18"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modify </a:t>
            </a:r>
            <a:r>
              <a:rPr lang="en-US" sz="2000" b="1" dirty="0" err="1">
                <a:latin typeface="Gill Sans Nova" panose="020B0602020104020203" pitchFamily="34" charset="0"/>
                <a:ea typeface="Cambria" panose="02040503050406030204" pitchFamily="18" charset="0"/>
              </a:rPr>
              <a:t>okinberries</a:t>
            </a:r>
            <a:endParaRPr lang="en-US" sz="2000"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change their color, wash them, heat up, cook them, prepare them, remove part, mix with something else, sanitize</a:t>
            </a:r>
          </a:p>
          <a:p>
            <a:r>
              <a:rPr lang="en-US" sz="2000" b="1" dirty="0">
                <a:latin typeface="Gill Sans Nova" panose="020B0602020104020203" pitchFamily="34" charset="0"/>
                <a:ea typeface="Cambria" panose="02040503050406030204" pitchFamily="18" charset="0"/>
              </a:rPr>
              <a:t>acquire </a:t>
            </a:r>
            <a:r>
              <a:rPr lang="en-US" sz="2000" b="1" dirty="0" err="1">
                <a:latin typeface="Gill Sans Nova" panose="020B0602020104020203" pitchFamily="34" charset="0"/>
                <a:ea typeface="Cambria" panose="02040503050406030204" pitchFamily="18" charset="0"/>
              </a:rPr>
              <a:t>pogoberries</a:t>
            </a:r>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ambiguous</a:t>
            </a:r>
          </a:p>
          <a:p>
            <a:pPr marL="228600"/>
            <a:r>
              <a:rPr lang="en-US" sz="2000" dirty="0">
                <a:latin typeface="Cambria" panose="02040503050406030204" pitchFamily="18" charset="0"/>
                <a:ea typeface="Cambria" panose="02040503050406030204" pitchFamily="18" charset="0"/>
              </a:rPr>
              <a:t>magic spell that allows them to eat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give seeds, ask someone for them, be friendly with others, make it to where the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don't make the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sick, have it not be poisonous, Will harvest again and cultivate it, establish hospitals for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when they get sick,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will try to eat </a:t>
            </a:r>
            <a:r>
              <a:rPr lang="en-US" sz="2000" dirty="0" err="1">
                <a:latin typeface="Cambria" panose="02040503050406030204" pitchFamily="18" charset="0"/>
                <a:ea typeface="Cambria" panose="02040503050406030204" pitchFamily="18" charset="0"/>
              </a:rPr>
              <a:t>okinberies</a:t>
            </a:r>
            <a:r>
              <a:rPr lang="en-US" sz="2000" dirty="0">
                <a:latin typeface="Cambria" panose="02040503050406030204" pitchFamily="18" charset="0"/>
                <a:ea typeface="Cambria" panose="02040503050406030204" pitchFamily="18" charset="0"/>
              </a:rPr>
              <a:t>, too far away</a:t>
            </a:r>
          </a:p>
          <a:p>
            <a:r>
              <a:rPr lang="en-US" sz="2000" b="1" dirty="0">
                <a:latin typeface="Gill Sans Nova" panose="020B0602020104020203" pitchFamily="34" charset="0"/>
                <a:ea typeface="Cambria" panose="02040503050406030204" pitchFamily="18" charset="0"/>
              </a:rPr>
              <a:t>don't know</a:t>
            </a:r>
            <a:endParaRPr lang="en-US" sz="2000" dirty="0">
              <a:latin typeface="Gill Sans Nova" panose="020B0602020104020203" pitchFamily="34" charset="0"/>
              <a:ea typeface="Cambria" panose="02040503050406030204" pitchFamily="18" charset="0"/>
            </a:endParaRPr>
          </a:p>
        </p:txBody>
      </p:sp>
      <p:pic>
        <p:nvPicPr>
          <p:cNvPr id="2" name="Picture 1">
            <a:extLst>
              <a:ext uri="{FF2B5EF4-FFF2-40B4-BE49-F238E27FC236}">
                <a16:creationId xmlns:a16="http://schemas.microsoft.com/office/drawing/2014/main" id="{A940DBD8-6A0B-4C86-AB86-95FFE94EE666}"/>
              </a:ext>
            </a:extLst>
          </p:cNvPr>
          <p:cNvPicPr>
            <a:picLocks noChangeAspect="1"/>
          </p:cNvPicPr>
          <p:nvPr/>
        </p:nvPicPr>
        <p:blipFill rotWithShape="1">
          <a:blip r:embed="rId3"/>
          <a:srcRect l="71698" t="27849" r="936" b="28307"/>
          <a:stretch/>
        </p:blipFill>
        <p:spPr>
          <a:xfrm>
            <a:off x="8831766" y="38100"/>
            <a:ext cx="3334834" cy="2219093"/>
          </a:xfrm>
          <a:prstGeom prst="rect">
            <a:avLst/>
          </a:prstGeom>
        </p:spPr>
      </p:pic>
    </p:spTree>
    <p:extLst>
      <p:ext uri="{BB962C8B-B14F-4D97-AF65-F5344CB8AC3E}">
        <p14:creationId xmlns:p14="http://schemas.microsoft.com/office/powerpoint/2010/main" val="2859815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rotWithShape="1">
          <a:blip r:embed="rId3"/>
          <a:srcRect r="29392"/>
          <a:stretch/>
        </p:blipFill>
        <p:spPr>
          <a:xfrm>
            <a:off x="94535" y="1657043"/>
            <a:ext cx="8604297" cy="5061306"/>
          </a:xfrm>
          <a:prstGeom prst="rect">
            <a:avLst/>
          </a:prstGeom>
        </p:spPr>
      </p:pic>
      <p:pic>
        <p:nvPicPr>
          <p:cNvPr id="8" name="Picture 7">
            <a:extLst>
              <a:ext uri="{FF2B5EF4-FFF2-40B4-BE49-F238E27FC236}">
                <a16:creationId xmlns:a16="http://schemas.microsoft.com/office/drawing/2014/main" id="{120C33DC-1762-4C18-8FE1-F0FF6F5DB2C3}"/>
              </a:ext>
            </a:extLst>
          </p:cNvPr>
          <p:cNvPicPr>
            <a:picLocks noChangeAspect="1"/>
          </p:cNvPicPr>
          <p:nvPr/>
        </p:nvPicPr>
        <p:blipFill rotWithShape="1">
          <a:blip r:embed="rId3"/>
          <a:srcRect l="70608" t="36912" r="1023" b="35038"/>
          <a:stretch/>
        </p:blipFill>
        <p:spPr>
          <a:xfrm>
            <a:off x="8698831" y="3068051"/>
            <a:ext cx="3457073" cy="1419726"/>
          </a:xfrm>
          <a:prstGeom prst="rect">
            <a:avLst/>
          </a:prstGeom>
        </p:spPr>
      </p:pic>
    </p:spTree>
    <p:extLst>
      <p:ext uri="{BB962C8B-B14F-4D97-AF65-F5344CB8AC3E}">
        <p14:creationId xmlns:p14="http://schemas.microsoft.com/office/powerpoint/2010/main" val="449930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shift the focus of intervention</a:t>
            </a:r>
            <a:br>
              <a:rPr lang="en-US" sz="3600" dirty="0">
                <a:solidFill>
                  <a:schemeClr val="tx1"/>
                </a:solidFill>
                <a:latin typeface="Gill Sans Nova" panose="020B0602020104020203" pitchFamily="34" charset="0"/>
                <a:cs typeface="Helvetica" panose="020B0604020202020204" pitchFamily="34" charset="0"/>
              </a:rPr>
            </a:br>
            <a:r>
              <a:rPr lang="en-US" sz="3600" dirty="0">
                <a:solidFill>
                  <a:schemeClr val="tx1"/>
                </a:solidFill>
                <a:latin typeface="Gill Sans Nova" panose="020B0602020104020203" pitchFamily="34" charset="0"/>
                <a:cs typeface="Helvetica" panose="020B0604020202020204" pitchFamily="34" charset="0"/>
              </a:rPr>
              <a:t>to the structural context.</a:t>
            </a:r>
          </a:p>
        </p:txBody>
      </p:sp>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94536" y="1657043"/>
            <a:ext cx="12186129" cy="5061306"/>
          </a:xfrm>
          <a:prstGeom prst="rect">
            <a:avLst/>
          </a:prstGeom>
        </p:spPr>
      </p:pic>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660122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6343AE-F0F3-42AB-B92D-D14A7C3461BE}"/>
              </a:ext>
            </a:extLst>
          </p:cNvPr>
          <p:cNvSpPr txBox="1">
            <a:spLocks/>
          </p:cNvSpPr>
          <p:nvPr/>
        </p:nvSpPr>
        <p:spPr>
          <a:xfrm>
            <a:off x="476678" y="5618350"/>
            <a:ext cx="3289110" cy="127972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modify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Zarpies</a:t>
            </a: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 biology</a:t>
            </a:r>
            <a:br>
              <a:rPr lang="en-US" sz="2400" dirty="0">
                <a:solidFill>
                  <a:schemeClr val="tx1"/>
                </a:solidFill>
                <a:latin typeface="Gill Sans Nova" panose="020B0602020104020203" pitchFamily="34" charset="0"/>
                <a:cs typeface="Helvetica" panose="020B0604020202020204" pitchFamily="34" charset="0"/>
              </a:rPr>
            </a:br>
            <a:r>
              <a:rPr lang="en-US" sz="2400" dirty="0">
                <a:solidFill>
                  <a:schemeClr val="tx1"/>
                </a:solidFill>
                <a:latin typeface="Gill Sans Nova" panose="020B0602020104020203" pitchFamily="34" charset="0"/>
                <a:cs typeface="Helvetica" panose="020B0604020202020204" pitchFamily="34" charset="0"/>
              </a:rPr>
              <a:t>is pretty difficult</a:t>
            </a:r>
          </a:p>
        </p:txBody>
      </p:sp>
      <p:pic>
        <p:nvPicPr>
          <p:cNvPr id="5" name="Picture 4">
            <a:extLst>
              <a:ext uri="{FF2B5EF4-FFF2-40B4-BE49-F238E27FC236}">
                <a16:creationId xmlns:a16="http://schemas.microsoft.com/office/drawing/2014/main" id="{A23CD8E6-FD4E-4D67-BB3C-9C3E247ACACD}"/>
              </a:ext>
            </a:extLst>
          </p:cNvPr>
          <p:cNvPicPr>
            <a:picLocks noChangeAspect="1"/>
          </p:cNvPicPr>
          <p:nvPr/>
        </p:nvPicPr>
        <p:blipFill rotWithShape="1">
          <a:blip r:embed="rId3"/>
          <a:srcRect t="8595" r="16176" b="1860"/>
          <a:stretch/>
        </p:blipFill>
        <p:spPr>
          <a:xfrm>
            <a:off x="0" y="2197290"/>
            <a:ext cx="14001750" cy="3451283"/>
          </a:xfrm>
          <a:prstGeom prst="rect">
            <a:avLst/>
          </a:prstGeom>
        </p:spPr>
      </p:pic>
      <p:sp>
        <p:nvSpPr>
          <p:cNvPr id="8" name="Title 1">
            <a:extLst>
              <a:ext uri="{FF2B5EF4-FFF2-40B4-BE49-F238E27FC236}">
                <a16:creationId xmlns:a16="http://schemas.microsoft.com/office/drawing/2014/main" id="{CEC9E688-4E4C-4EF5-82F7-170A40233E38}"/>
              </a:ext>
            </a:extLst>
          </p:cNvPr>
          <p:cNvSpPr txBox="1">
            <a:spLocks/>
          </p:cNvSpPr>
          <p:nvPr/>
        </p:nvSpPr>
        <p:spPr>
          <a:xfrm>
            <a:off x="305663" y="986494"/>
            <a:ext cx="11903864" cy="146526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Previous results hold after controlling for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Interventions vary in difficulty.</a:t>
            </a:r>
            <a:endParaRPr lang="en-US" sz="3600" dirty="0">
              <a:solidFill>
                <a:schemeClr val="tx1"/>
              </a:solidFill>
              <a:latin typeface="Gill Sans Nova" panose="020B0602020104020203"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5AD4DD97-33BC-42E8-8ABD-3DD61EEC99EC}"/>
              </a:ext>
            </a:extLst>
          </p:cNvPr>
          <p:cNvPicPr>
            <a:picLocks noChangeAspect="1"/>
          </p:cNvPicPr>
          <p:nvPr/>
        </p:nvPicPr>
        <p:blipFill rotWithShape="1">
          <a:blip r:embed="rId4"/>
          <a:srcRect l="87247" t="33329" r="498" b="37989"/>
          <a:stretch/>
        </p:blipFill>
        <p:spPr>
          <a:xfrm>
            <a:off x="9729101" y="5577570"/>
            <a:ext cx="2369861" cy="1279723"/>
          </a:xfrm>
          <a:prstGeom prst="rect">
            <a:avLst/>
          </a:prstGeom>
        </p:spPr>
      </p:pic>
      <p:sp>
        <p:nvSpPr>
          <p:cNvPr id="10" name="Title 1">
            <a:extLst>
              <a:ext uri="{FF2B5EF4-FFF2-40B4-BE49-F238E27FC236}">
                <a16:creationId xmlns:a16="http://schemas.microsoft.com/office/drawing/2014/main" id="{08B11ED4-6BC2-48B6-9F0E-216CE5268100}"/>
              </a:ext>
            </a:extLst>
          </p:cNvPr>
          <p:cNvSpPr txBox="1">
            <a:spLocks/>
          </p:cNvSpPr>
          <p:nvPr/>
        </p:nvSpPr>
        <p:spPr>
          <a:xfrm>
            <a:off x="4162567" y="5559043"/>
            <a:ext cx="4131177" cy="127972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modify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Zarpies</a:t>
            </a: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 beliefs/culture, acquire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okinberries</a:t>
            </a:r>
            <a:br>
              <a:rPr lang="en-US" sz="2400" dirty="0">
                <a:solidFill>
                  <a:schemeClr val="tx1"/>
                </a:solidFill>
                <a:latin typeface="Gill Sans Nova" panose="020B0602020104020203" pitchFamily="34" charset="0"/>
                <a:cs typeface="Helvetica" panose="020B0604020202020204" pitchFamily="34" charset="0"/>
              </a:rPr>
            </a:br>
            <a:r>
              <a:rPr lang="en-US" sz="2400" dirty="0">
                <a:solidFill>
                  <a:schemeClr val="tx1"/>
                </a:solidFill>
                <a:latin typeface="Gill Sans Nova" panose="020B0602020104020203" pitchFamily="34" charset="0"/>
                <a:cs typeface="Helvetica" panose="020B0604020202020204" pitchFamily="34" charset="0"/>
              </a:rPr>
              <a:t>are not as difficult</a:t>
            </a:r>
          </a:p>
        </p:txBody>
      </p:sp>
      <p:sp>
        <p:nvSpPr>
          <p:cNvPr id="2" name="Left Brace 1">
            <a:extLst>
              <a:ext uri="{FF2B5EF4-FFF2-40B4-BE49-F238E27FC236}">
                <a16:creationId xmlns:a16="http://schemas.microsoft.com/office/drawing/2014/main" id="{564AC1C5-11A2-4DEE-903D-0E789C671452}"/>
              </a:ext>
            </a:extLst>
          </p:cNvPr>
          <p:cNvSpPr/>
          <p:nvPr/>
        </p:nvSpPr>
        <p:spPr>
          <a:xfrm rot="16200000">
            <a:off x="5523476" y="4114101"/>
            <a:ext cx="198804" cy="29206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11" name="Left Brace 10">
            <a:extLst>
              <a:ext uri="{FF2B5EF4-FFF2-40B4-BE49-F238E27FC236}">
                <a16:creationId xmlns:a16="http://schemas.microsoft.com/office/drawing/2014/main" id="{E003BDB0-7990-40BE-9F70-110991DBB1E3}"/>
              </a:ext>
            </a:extLst>
          </p:cNvPr>
          <p:cNvSpPr/>
          <p:nvPr/>
        </p:nvSpPr>
        <p:spPr>
          <a:xfrm rot="16200000">
            <a:off x="2879849" y="5112655"/>
            <a:ext cx="173761" cy="10076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 name="Content Placeholder 2">
            <a:extLst>
              <a:ext uri="{FF2B5EF4-FFF2-40B4-BE49-F238E27FC236}">
                <a16:creationId xmlns:a16="http://schemas.microsoft.com/office/drawing/2014/main" id="{450A508D-2347-4300-B944-B6035FA5F274}"/>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solidFill>
                <a:latin typeface="Gill Sans Nova" panose="020B0602020104020203" pitchFamily="34" charset="0"/>
              </a:rPr>
              <a:t>greater possibility of change – less normativity – intervene on structure</a:t>
            </a:r>
          </a:p>
        </p:txBody>
      </p:sp>
      <p:sp>
        <p:nvSpPr>
          <p:cNvPr id="4" name="TextBox 3">
            <a:extLst>
              <a:ext uri="{FF2B5EF4-FFF2-40B4-BE49-F238E27FC236}">
                <a16:creationId xmlns:a16="http://schemas.microsoft.com/office/drawing/2014/main" id="{1948A1A6-4E78-45AD-B217-10A44209352B}"/>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4" name="TextBox 13">
            <a:extLst>
              <a:ext uri="{FF2B5EF4-FFF2-40B4-BE49-F238E27FC236}">
                <a16:creationId xmlns:a16="http://schemas.microsoft.com/office/drawing/2014/main" id="{1A3DFA2A-5782-44F8-A3DB-6D8213F992B7}"/>
              </a:ext>
            </a:extLst>
          </p:cNvPr>
          <p:cNvSpPr txBox="1"/>
          <p:nvPr/>
        </p:nvSpPr>
        <p:spPr>
          <a:xfrm>
            <a:off x="5837129" y="1719125"/>
            <a:ext cx="5929846" cy="338554"/>
          </a:xfrm>
          <a:prstGeom prst="rect">
            <a:avLst/>
          </a:prstGeom>
          <a:noFill/>
        </p:spPr>
        <p:txBody>
          <a:bodyPr wrap="square">
            <a:spAutoFit/>
          </a:bodyPr>
          <a:lstStyle/>
          <a:p>
            <a:pPr algn="r"/>
            <a:r>
              <a:rPr lang="en-US" sz="1600" dirty="0" err="1">
                <a:latin typeface="Courier New" panose="02070309020205020404" pitchFamily="49" charset="0"/>
                <a:ea typeface="Cambria" panose="02040503050406030204" pitchFamily="18" charset="0"/>
                <a:cs typeface="Courier New" panose="02070309020205020404" pitchFamily="49" charset="0"/>
              </a:rPr>
              <a:t>lm</a:t>
            </a:r>
            <a:r>
              <a:rPr lang="en-US" sz="1600" dirty="0">
                <a:latin typeface="Courier New" panose="02070309020205020404" pitchFamily="49" charset="0"/>
                <a:ea typeface="Cambria" panose="02040503050406030204" pitchFamily="18" charset="0"/>
                <a:cs typeface="Courier New" panose="02070309020205020404" pitchFamily="49" charset="0"/>
              </a:rPr>
              <a:t>(X ~ condition + </a:t>
            </a:r>
            <a:r>
              <a:rPr lang="en-US" sz="1600" dirty="0" err="1">
                <a:latin typeface="Courier New" panose="02070309020205020404" pitchFamily="49" charset="0"/>
                <a:ea typeface="Cambria" panose="02040503050406030204" pitchFamily="18" charset="0"/>
                <a:cs typeface="Courier New" panose="02070309020205020404" pitchFamily="49" charset="0"/>
              </a:rPr>
              <a:t>intervention_diff</a:t>
            </a:r>
            <a:r>
              <a:rPr lang="en-US" sz="1600" dirty="0">
                <a:latin typeface="Courier New" panose="02070309020205020404" pitchFamily="49" charset="0"/>
                <a:ea typeface="Cambria" panose="02040503050406030204" pitchFamily="18" charset="0"/>
                <a:cs typeface="Courier New" panose="02070309020205020404" pitchFamily="49" charset="0"/>
              </a:rPr>
              <a:t>)</a:t>
            </a:r>
          </a:p>
        </p:txBody>
      </p:sp>
    </p:spTree>
    <p:extLst>
      <p:ext uri="{BB962C8B-B14F-4D97-AF65-F5344CB8AC3E}">
        <p14:creationId xmlns:p14="http://schemas.microsoft.com/office/powerpoint/2010/main" val="1872418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a:t>
            </a:r>
          </a:p>
          <a:p>
            <a:pPr>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
        <p:nvSpPr>
          <p:cNvPr id="28" name="Title 1">
            <a:extLst>
              <a:ext uri="{FF2B5EF4-FFF2-40B4-BE49-F238E27FC236}">
                <a16:creationId xmlns:a16="http://schemas.microsoft.com/office/drawing/2014/main" id="{FED5BE4B-C87F-4873-BA33-83A9226F2D31}"/>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919D769E-5759-425F-BE1E-33CCA7502A17}"/>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C282CD7C-B65A-4FC0-8805-A47937F17872}"/>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9EB17BA7-7E23-4627-B112-454FB96668B9}"/>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C44FFBA2-5547-458A-873F-4E75F78B98E2}"/>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833B2FC3-844F-4A46-BC5D-462B247B1AB7}"/>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4DCE3A0F-A4F4-42A5-8738-776B587EC8FF}"/>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38FF75C2-79CD-4DB9-8682-FF58AF2B61F3}"/>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68E05286-AB0F-4269-89E3-EC6999D2521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EE2973E0-9401-457A-AAB6-C466E83E3331}"/>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B5A5D00-9A3B-4EAF-AB87-CDCAFAA9B244}"/>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2E259D8B-F056-4DFF-8B8E-B6CB108C3C40}"/>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7968D2CB-911E-4080-B416-7F0450E24551}"/>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627BB22A-3686-4E5A-BAEB-E6957E6E0235}"/>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DDF5847A-EF50-4D04-8E09-C713296855AC}"/>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923FE358-1A3A-4833-978B-5B84DE479383}"/>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14349C42-2702-489A-9B86-68E75E3BCAC0}"/>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8299FD3A-2551-4E36-BB91-B4B43C9E3763}"/>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FC481106-7B22-4C28-9DB8-5C0FB64C85FA}"/>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8A82FF71-9203-4EC3-9671-9B1C21D5FA3D}"/>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52240F6-F286-47BF-872C-2D75C96C5490}"/>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1" name="Title 1">
            <a:extLst>
              <a:ext uri="{FF2B5EF4-FFF2-40B4-BE49-F238E27FC236}">
                <a16:creationId xmlns:a16="http://schemas.microsoft.com/office/drawing/2014/main" id="{B8D71820-96C6-477C-9F56-CB2F6D1D3066}"/>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6" name="Title 1">
            <a:extLst>
              <a:ext uri="{FF2B5EF4-FFF2-40B4-BE49-F238E27FC236}">
                <a16:creationId xmlns:a16="http://schemas.microsoft.com/office/drawing/2014/main" id="{4132D83E-E15F-4BA7-8841-392CECD67ED4}"/>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2578174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chance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4647358" y="4567889"/>
            <a:ext cx="1448641" cy="8519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Nova" panose="020B0602020104020203" pitchFamily="34" charset="0"/>
              </a:rPr>
              <a:t>eh</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7" name="TextBox 6">
            <a:extLst>
              <a:ext uri="{FF2B5EF4-FFF2-40B4-BE49-F238E27FC236}">
                <a16:creationId xmlns:a16="http://schemas.microsoft.com/office/drawing/2014/main" id="{15BF512A-7D39-47FE-9217-F51DB379BD42}"/>
              </a:ext>
            </a:extLst>
          </p:cNvPr>
          <p:cNvSpPr txBox="1"/>
          <p:nvPr/>
        </p:nvSpPr>
        <p:spPr>
          <a:xfrm>
            <a:off x="5248196" y="288989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
        <p:nvSpPr>
          <p:cNvPr id="31" name="TextBox 30">
            <a:extLst>
              <a:ext uri="{FF2B5EF4-FFF2-40B4-BE49-F238E27FC236}">
                <a16:creationId xmlns:a16="http://schemas.microsoft.com/office/drawing/2014/main" id="{78F9B8D3-14B2-4F01-AF43-36603E2B9A90}"/>
              </a:ext>
            </a:extLst>
          </p:cNvPr>
          <p:cNvSpPr txBox="1"/>
          <p:nvPr/>
        </p:nvSpPr>
        <p:spPr>
          <a:xfrm>
            <a:off x="6415709" y="290291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Tree>
    <p:extLst>
      <p:ext uri="{BB962C8B-B14F-4D97-AF65-F5344CB8AC3E}">
        <p14:creationId xmlns:p14="http://schemas.microsoft.com/office/powerpoint/2010/main" val="170800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578390" y="4029302"/>
            <a:ext cx="9237213" cy="2554545"/>
          </a:xfrm>
          <a:prstGeom prst="rect">
            <a:avLst/>
          </a:prstGeom>
          <a:noFill/>
        </p:spPr>
        <p:txBody>
          <a:bodyPr wrap="square" rtlCol="0">
            <a:spAutoFit/>
          </a:bodyPr>
          <a:lstStyle/>
          <a:p>
            <a:pPr>
              <a:tabLst>
                <a:tab pos="4397375" algn="l"/>
              </a:tabLst>
            </a:pPr>
            <a:r>
              <a:rPr lang="en-US" sz="3200" dirty="0">
                <a:latin typeface="Gill Sans MT" panose="020B0502020104020203" pitchFamily="34" charset="0"/>
              </a:rPr>
              <a:t>Structural construals may:</a:t>
            </a:r>
          </a:p>
          <a:p>
            <a:pPr marL="457200" indent="-457200">
              <a:buFontTx/>
              <a:buChar char="-"/>
              <a:tabLst>
                <a:tab pos="5486400" algn="l"/>
              </a:tabLst>
            </a:pPr>
            <a:r>
              <a:rPr lang="en-US" sz="3200" b="1" dirty="0">
                <a:latin typeface="Gill Sans MT" panose="020B0502020104020203" pitchFamily="34" charset="0"/>
              </a:rPr>
              <a:t>decrease normativity</a:t>
            </a:r>
          </a:p>
          <a:p>
            <a:pPr marL="457200" indent="-457200">
              <a:buFontTx/>
              <a:buChar char="-"/>
              <a:tabLst>
                <a:tab pos="5486400" algn="l"/>
              </a:tabLst>
            </a:pPr>
            <a:r>
              <a:rPr lang="en-US" sz="3200" b="1" dirty="0">
                <a:latin typeface="Gill Sans MT" panose="020B0502020104020203" pitchFamily="34" charset="0"/>
              </a:rPr>
              <a:t>increase possibility of change</a:t>
            </a:r>
          </a:p>
          <a:p>
            <a:pPr marL="457200" indent="-457200">
              <a:buFontTx/>
              <a:buChar char="-"/>
              <a:tabLst>
                <a:tab pos="5486400" algn="l"/>
              </a:tabLst>
            </a:pPr>
            <a:r>
              <a:rPr lang="en-US" sz="3200" b="1" dirty="0">
                <a:latin typeface="Gill Sans MT" panose="020B0502020104020203" pitchFamily="34" charset="0"/>
              </a:rPr>
              <a:t>shift the target of intervention to structures </a:t>
            </a:r>
            <a:r>
              <a:rPr lang="en-US" sz="3200" dirty="0">
                <a:latin typeface="Gill Sans MT" panose="020B0502020104020203" pitchFamily="34" charset="0"/>
              </a:rPr>
              <a:t>rather than individuals</a:t>
            </a:r>
          </a:p>
        </p:txBody>
      </p:sp>
      <p:sp>
        <p:nvSpPr>
          <p:cNvPr id="28" name="Title 1">
            <a:extLst>
              <a:ext uri="{FF2B5EF4-FFF2-40B4-BE49-F238E27FC236}">
                <a16:creationId xmlns:a16="http://schemas.microsoft.com/office/drawing/2014/main" id="{05454041-F214-4FBA-B416-C5CB23EAC9AC}"/>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F8260255-8566-497A-9EF8-C9FC887834EB}"/>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27F7CB99-1D3B-4EFC-8132-71FBC544CE8B}"/>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26E5A87B-7167-4E9B-990F-BBFA20B08492}"/>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7E45B8D5-6B29-4585-A233-EA9F438F69D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FA34613F-AC17-4E1D-897C-8A4542FBD62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7242C8D8-89D6-4744-A09D-54B1BFD44E3E}"/>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5F4DE40F-7F6E-472E-AA2C-175A6F88479C}"/>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598E998A-B6FF-49F2-ACBC-217C7E60D885}"/>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407DAA8E-F7E7-4F85-B3AE-AD9D8EDCC82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85C6451-4521-4983-B8F4-39557AC24C9D}"/>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963B2C2D-0025-48F2-AAF0-6CC3CB2094E7}"/>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A144B699-54B5-4588-B1AE-B60FF48F11EA}"/>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23DE1A81-DF5B-4C19-A280-BDA9DC2BC24D}"/>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131366AB-02D6-40C4-8E78-D8B57D01A749}"/>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BB8AABD7-10FE-42A8-8AE0-1993C2AA5596}"/>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3FB160AD-2EFE-431E-8505-9B8A0CF94045}"/>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352B88E6-70CB-49E5-9CBF-708C8268413C}"/>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82A731CB-32D6-42EF-92BE-7159F141EAD0}"/>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6BBC1429-A56B-4272-9289-0E27470A0F05}"/>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F6A8356-B3E6-4274-AAD6-39E5A88589E8}"/>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1" name="Title 1">
            <a:extLst>
              <a:ext uri="{FF2B5EF4-FFF2-40B4-BE49-F238E27FC236}">
                <a16:creationId xmlns:a16="http://schemas.microsoft.com/office/drawing/2014/main" id="{405FC391-AE5C-413E-99E2-9F96A3D88F35}"/>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4" name="Title 1">
            <a:extLst>
              <a:ext uri="{FF2B5EF4-FFF2-40B4-BE49-F238E27FC236}">
                <a16:creationId xmlns:a16="http://schemas.microsoft.com/office/drawing/2014/main" id="{006344A0-F715-49AD-9EC8-EE37CCDDB7CA}"/>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402852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8" name="TextBox 27">
            <a:extLst>
              <a:ext uri="{FF2B5EF4-FFF2-40B4-BE49-F238E27FC236}">
                <a16:creationId xmlns:a16="http://schemas.microsoft.com/office/drawing/2014/main" id="{EE0C98D5-E91E-4FDB-95D4-345EF7251D07}"/>
              </a:ext>
            </a:extLst>
          </p:cNvPr>
          <p:cNvSpPr txBox="1"/>
          <p:nvPr/>
        </p:nvSpPr>
        <p:spPr>
          <a:xfrm>
            <a:off x="548689" y="4089767"/>
            <a:ext cx="11481386" cy="2062103"/>
          </a:xfrm>
          <a:prstGeom prst="rect">
            <a:avLst/>
          </a:prstGeom>
          <a:noFill/>
        </p:spPr>
        <p:txBody>
          <a:bodyPr wrap="square" rtlCol="0">
            <a:spAutoFit/>
          </a:bodyPr>
          <a:lstStyle/>
          <a:p>
            <a:pPr marL="228600" indent="-228600">
              <a:tabLst>
                <a:tab pos="4397375" algn="l"/>
              </a:tabLst>
            </a:pPr>
            <a:r>
              <a:rPr lang="en-US" sz="3200" dirty="0">
                <a:latin typeface="Gill Sans MT" panose="020B0502020104020203" pitchFamily="34" charset="0"/>
              </a:rPr>
              <a:t>Structural construals:</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okay</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possible</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If we were to make things different, let’s </a:t>
            </a:r>
            <a:r>
              <a:rPr lang="en-US" sz="3200" b="1" dirty="0">
                <a:latin typeface="Gill Sans MT" panose="020B0502020104020203" pitchFamily="34" charset="0"/>
              </a:rPr>
              <a:t>change structures</a:t>
            </a:r>
            <a:r>
              <a:rPr lang="en-US" sz="3200" dirty="0">
                <a:latin typeface="Gill Sans MT" panose="020B0502020104020203" pitchFamily="34" charset="0"/>
              </a:rPr>
              <a:t>.</a:t>
            </a:r>
          </a:p>
        </p:txBody>
      </p:sp>
      <p:sp>
        <p:nvSpPr>
          <p:cNvPr id="29" name="Title 1">
            <a:extLst>
              <a:ext uri="{FF2B5EF4-FFF2-40B4-BE49-F238E27FC236}">
                <a16:creationId xmlns:a16="http://schemas.microsoft.com/office/drawing/2014/main" id="{AD2EFEDF-F88D-4B51-8648-6AA6038F3EA3}"/>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692342F2-0F35-4302-B0EA-AF1B92B98C5B}"/>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6901C284-C68B-44DC-8C64-77E9187FA9E8}"/>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60F40F2F-6E09-4034-83DD-49F852E7769F}"/>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393CBA16-8D83-4A8C-9D96-D1711098994F}"/>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E6BC5B77-74C9-411D-8818-F9547EE15291}"/>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75A2B88F-0634-4F2D-B437-0E737A09F54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7620E331-5F32-4F50-8BF8-8EF1680B0E1B}"/>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73CCFF58-5C52-4D1F-96CE-D4BB495A75B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418FFA0B-860B-4E38-BBAC-9C50C0A57C6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69CEF9A-8F8B-41DD-849F-1ADF7C37A70B}"/>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9AE5828C-95EA-4E56-8444-A666147D2F6C}"/>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A7825498-5C00-4A0A-AD3C-CC723F993C49}"/>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D2D1A74A-862E-4C65-943D-C66BC90CD0C3}"/>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C2C86BBE-A386-475E-B0E0-FAA50FF718A5}"/>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36A6FFAA-4BB3-4F85-9467-6826D3C52408}"/>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C9E879AC-FBEA-4314-99CD-DA574F475AC2}"/>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48D2F8FD-B665-4F18-B713-213E6B34EFDB}"/>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01453406-16B5-4872-8D94-7FE87E876569}"/>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231B2717-0E7B-4260-9771-EADBD164B8F5}"/>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34EB40EC-6240-4332-976A-E7920A88611B}"/>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1" name="Title 1">
            <a:extLst>
              <a:ext uri="{FF2B5EF4-FFF2-40B4-BE49-F238E27FC236}">
                <a16:creationId xmlns:a16="http://schemas.microsoft.com/office/drawing/2014/main" id="{4541CF5D-D255-4F67-8002-47D003E824D4}"/>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4" name="Title 1">
            <a:extLst>
              <a:ext uri="{FF2B5EF4-FFF2-40B4-BE49-F238E27FC236}">
                <a16:creationId xmlns:a16="http://schemas.microsoft.com/office/drawing/2014/main" id="{80B08614-EDD1-4282-8FF4-6DE3F3072492}"/>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82224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hought Bubble: Cloud 42">
            <a:extLst>
              <a:ext uri="{FF2B5EF4-FFF2-40B4-BE49-F238E27FC236}">
                <a16:creationId xmlns:a16="http://schemas.microsoft.com/office/drawing/2014/main" id="{5054239D-C7A0-4808-898E-75C40717F504}"/>
              </a:ext>
            </a:extLst>
          </p:cNvPr>
          <p:cNvSpPr/>
          <p:nvPr/>
        </p:nvSpPr>
        <p:spPr>
          <a:xfrm flipH="1">
            <a:off x="609824" y="937920"/>
            <a:ext cx="1268667" cy="721015"/>
          </a:xfrm>
          <a:prstGeom prst="cloudCallout">
            <a:avLst>
              <a:gd name="adj1" fmla="val -20833"/>
              <a:gd name="adj2" fmla="val 84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sp>
        <p:nvSpPr>
          <p:cNvPr id="2" name="TextBox 1">
            <a:extLst>
              <a:ext uri="{FF2B5EF4-FFF2-40B4-BE49-F238E27FC236}">
                <a16:creationId xmlns:a16="http://schemas.microsoft.com/office/drawing/2014/main" id="{1BAA5BB1-7B6B-4FAE-A2C6-407837C51700}"/>
              </a:ext>
            </a:extLst>
          </p:cNvPr>
          <p:cNvSpPr txBox="1"/>
          <p:nvPr/>
        </p:nvSpPr>
        <p:spPr>
          <a:xfrm>
            <a:off x="-40983" y="-1821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Future thoughts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AC77D180-7508-404C-BD08-EC9B42480DD1}"/>
              </a:ext>
            </a:extLst>
          </p:cNvPr>
          <p:cNvSpPr txBox="1"/>
          <p:nvPr/>
        </p:nvSpPr>
        <p:spPr>
          <a:xfrm>
            <a:off x="2103068" y="931840"/>
            <a:ext cx="6637924"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Run adults for real… also children!</a:t>
            </a:r>
          </a:p>
        </p:txBody>
      </p:sp>
      <p:grpSp>
        <p:nvGrpSpPr>
          <p:cNvPr id="6" name="Group 5">
            <a:extLst>
              <a:ext uri="{FF2B5EF4-FFF2-40B4-BE49-F238E27FC236}">
                <a16:creationId xmlns:a16="http://schemas.microsoft.com/office/drawing/2014/main" id="{D0CA2D7B-A09A-464D-AE8A-2346CA007AF9}"/>
              </a:ext>
            </a:extLst>
          </p:cNvPr>
          <p:cNvGrpSpPr/>
          <p:nvPr/>
        </p:nvGrpSpPr>
        <p:grpSpPr>
          <a:xfrm>
            <a:off x="236536" y="792485"/>
            <a:ext cx="1840071" cy="1891625"/>
            <a:chOff x="236536" y="792485"/>
            <a:chExt cx="1840071" cy="1891625"/>
          </a:xfrm>
        </p:grpSpPr>
        <p:sp>
          <p:nvSpPr>
            <p:cNvPr id="10" name="Thought Bubble: Cloud 9">
              <a:extLst>
                <a:ext uri="{FF2B5EF4-FFF2-40B4-BE49-F238E27FC236}">
                  <a16:creationId xmlns:a16="http://schemas.microsoft.com/office/drawing/2014/main" id="{9AEF62FC-DC4B-4F84-9BD3-C948865557D5}"/>
                </a:ext>
              </a:extLst>
            </p:cNvPr>
            <p:cNvSpPr/>
            <p:nvPr/>
          </p:nvSpPr>
          <p:spPr>
            <a:xfrm>
              <a:off x="497437" y="792485"/>
              <a:ext cx="1579170" cy="947315"/>
            </a:xfrm>
            <a:prstGeom prst="cloudCallout">
              <a:avLst>
                <a:gd name="adj1" fmla="val -37119"/>
                <a:gd name="adj2" fmla="val 428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11" name="Picture 10" descr="A picture containing shape&#10;&#10;Description automatically generated">
              <a:extLst>
                <a:ext uri="{FF2B5EF4-FFF2-40B4-BE49-F238E27FC236}">
                  <a16:creationId xmlns:a16="http://schemas.microsoft.com/office/drawing/2014/main" id="{8D9A06BD-A3B7-4FE8-ACCD-5533BB4000E2}"/>
                </a:ext>
              </a:extLst>
            </p:cNvPr>
            <p:cNvPicPr>
              <a:picLocks noChangeAspect="1"/>
            </p:cNvPicPr>
            <p:nvPr/>
          </p:nvPicPr>
          <p:blipFill rotWithShape="1">
            <a:blip r:embed="rId3">
              <a:alphaModFix/>
            </a:blip>
            <a:srcRect l="32963" r="31296" b="14815"/>
            <a:stretch/>
          </p:blipFill>
          <p:spPr>
            <a:xfrm flipH="1">
              <a:off x="236536" y="1440435"/>
              <a:ext cx="521802" cy="12436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5EA3814-7453-4DA4-B586-5E9F05027894}"/>
                </a:ext>
              </a:extLst>
            </p:cNvPr>
            <p:cNvPicPr>
              <a:picLocks noChangeAspect="1"/>
            </p:cNvPicPr>
            <p:nvPr/>
          </p:nvPicPr>
          <p:blipFill rotWithShape="1">
            <a:blip r:embed="rId4"/>
            <a:srcRect l="14418" t="19999" r="50000" b="30834"/>
            <a:stretch/>
          </p:blipFill>
          <p:spPr>
            <a:xfrm>
              <a:off x="1296393" y="1963095"/>
              <a:ext cx="521802" cy="721015"/>
            </a:xfrm>
            <a:prstGeom prst="rect">
              <a:avLst/>
            </a:prstGeom>
          </p:spPr>
        </p:pic>
      </p:grpSp>
      <p:sp>
        <p:nvSpPr>
          <p:cNvPr id="45" name="TextBox 44">
            <a:extLst>
              <a:ext uri="{FF2B5EF4-FFF2-40B4-BE49-F238E27FC236}">
                <a16:creationId xmlns:a16="http://schemas.microsoft.com/office/drawing/2014/main" id="{5F9D1EF6-BF24-4BE1-BD48-A4F21F8497F0}"/>
              </a:ext>
            </a:extLst>
          </p:cNvPr>
          <p:cNvSpPr txBox="1"/>
          <p:nvPr/>
        </p:nvSpPr>
        <p:spPr>
          <a:xfrm>
            <a:off x="2074110" y="2940095"/>
            <a:ext cx="9466891"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Building up to more complex (and common) models with different levels and types of causes interacting with each other</a:t>
            </a:r>
          </a:p>
        </p:txBody>
      </p:sp>
      <p:grpSp>
        <p:nvGrpSpPr>
          <p:cNvPr id="47" name="Group 46">
            <a:extLst>
              <a:ext uri="{FF2B5EF4-FFF2-40B4-BE49-F238E27FC236}">
                <a16:creationId xmlns:a16="http://schemas.microsoft.com/office/drawing/2014/main" id="{C0AB8C0A-BFD6-4669-B3BC-41BB24C737C1}"/>
              </a:ext>
            </a:extLst>
          </p:cNvPr>
          <p:cNvGrpSpPr/>
          <p:nvPr/>
        </p:nvGrpSpPr>
        <p:grpSpPr>
          <a:xfrm>
            <a:off x="1066839" y="3011233"/>
            <a:ext cx="921653" cy="888077"/>
            <a:chOff x="5908025" y="380266"/>
            <a:chExt cx="1143475" cy="1101817"/>
          </a:xfrm>
        </p:grpSpPr>
        <p:sp>
          <p:nvSpPr>
            <p:cNvPr id="50" name="Oval 49">
              <a:extLst>
                <a:ext uri="{FF2B5EF4-FFF2-40B4-BE49-F238E27FC236}">
                  <a16:creationId xmlns:a16="http://schemas.microsoft.com/office/drawing/2014/main" id="{53C43D52-7BF8-4313-8DE2-9EFEA3AA3868}"/>
                </a:ext>
              </a:extLst>
            </p:cNvPr>
            <p:cNvSpPr/>
            <p:nvPr/>
          </p:nvSpPr>
          <p:spPr>
            <a:xfrm>
              <a:off x="6340424" y="380266"/>
              <a:ext cx="274320" cy="27432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2" name="Oval 51">
              <a:extLst>
                <a:ext uri="{FF2B5EF4-FFF2-40B4-BE49-F238E27FC236}">
                  <a16:creationId xmlns:a16="http://schemas.microsoft.com/office/drawing/2014/main" id="{51DA12EE-81E3-4101-B45B-44F6C904259C}"/>
                </a:ext>
              </a:extLst>
            </p:cNvPr>
            <p:cNvSpPr/>
            <p:nvPr/>
          </p:nvSpPr>
          <p:spPr>
            <a:xfrm>
              <a:off x="6777180" y="759587"/>
              <a:ext cx="274320" cy="274320"/>
            </a:xfrm>
            <a:prstGeom prst="ellipse">
              <a:avLst/>
            </a:prstGeom>
            <a:solidFill>
              <a:srgbClr val="D969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5" name="Oval 54">
              <a:extLst>
                <a:ext uri="{FF2B5EF4-FFF2-40B4-BE49-F238E27FC236}">
                  <a16:creationId xmlns:a16="http://schemas.microsoft.com/office/drawing/2014/main" id="{63A4ED8B-6BF0-41CD-A734-4BBA2BBC0A5D}"/>
                </a:ext>
              </a:extLst>
            </p:cNvPr>
            <p:cNvSpPr/>
            <p:nvPr/>
          </p:nvSpPr>
          <p:spPr>
            <a:xfrm>
              <a:off x="5908025" y="759587"/>
              <a:ext cx="274320" cy="274320"/>
            </a:xfrm>
            <a:prstGeom prst="ellipse">
              <a:avLst/>
            </a:prstGeom>
            <a:solidFill>
              <a:srgbClr val="C09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7" name="Oval 56">
              <a:extLst>
                <a:ext uri="{FF2B5EF4-FFF2-40B4-BE49-F238E27FC236}">
                  <a16:creationId xmlns:a16="http://schemas.microsoft.com/office/drawing/2014/main" id="{6E752078-0CE4-4459-8230-DFEA3DA0E833}"/>
                </a:ext>
              </a:extLst>
            </p:cNvPr>
            <p:cNvSpPr/>
            <p:nvPr/>
          </p:nvSpPr>
          <p:spPr>
            <a:xfrm>
              <a:off x="6113973" y="1207763"/>
              <a:ext cx="274320" cy="274320"/>
            </a:xfrm>
            <a:prstGeom prst="ellipse">
              <a:avLst/>
            </a:prstGeom>
            <a:solidFill>
              <a:srgbClr val="498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9" name="Oval 58">
              <a:extLst>
                <a:ext uri="{FF2B5EF4-FFF2-40B4-BE49-F238E27FC236}">
                  <a16:creationId xmlns:a16="http://schemas.microsoft.com/office/drawing/2014/main" id="{4B40173F-9C3E-4C00-B673-1B657002CDD1}"/>
                </a:ext>
              </a:extLst>
            </p:cNvPr>
            <p:cNvSpPr/>
            <p:nvPr/>
          </p:nvSpPr>
          <p:spPr>
            <a:xfrm>
              <a:off x="6594692" y="1207763"/>
              <a:ext cx="274320" cy="274320"/>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cxnSp>
          <p:nvCxnSpPr>
            <p:cNvPr id="61" name="Straight Arrow Connector 60">
              <a:extLst>
                <a:ext uri="{FF2B5EF4-FFF2-40B4-BE49-F238E27FC236}">
                  <a16:creationId xmlns:a16="http://schemas.microsoft.com/office/drawing/2014/main" id="{6E36A936-4D8D-4563-91E1-DCA895FA83F0}"/>
                </a:ext>
              </a:extLst>
            </p:cNvPr>
            <p:cNvCxnSpPr>
              <a:stCxn id="57" idx="7"/>
              <a:endCxn id="52" idx="3"/>
            </p:cNvCxnSpPr>
            <p:nvPr/>
          </p:nvCxnSpPr>
          <p:spPr>
            <a:xfrm flipV="1">
              <a:off x="6348120" y="993734"/>
              <a:ext cx="469233" cy="254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9625E7-BE79-47A5-8404-95005EF23162}"/>
                </a:ext>
              </a:extLst>
            </p:cNvPr>
            <p:cNvCxnSpPr>
              <a:cxnSpLocks/>
              <a:stCxn id="59" idx="0"/>
              <a:endCxn id="50" idx="5"/>
            </p:cNvCxnSpPr>
            <p:nvPr/>
          </p:nvCxnSpPr>
          <p:spPr>
            <a:xfrm flipH="1" flipV="1">
              <a:off x="6574571" y="614413"/>
              <a:ext cx="157281"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B9049E-7B10-4971-B998-5D90D811B0A1}"/>
                </a:ext>
              </a:extLst>
            </p:cNvPr>
            <p:cNvCxnSpPr>
              <a:cxnSpLocks/>
              <a:stCxn id="52" idx="2"/>
              <a:endCxn id="55" idx="6"/>
            </p:cNvCxnSpPr>
            <p:nvPr/>
          </p:nvCxnSpPr>
          <p:spPr>
            <a:xfrm flipH="1">
              <a:off x="6182345" y="896747"/>
              <a:ext cx="5948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486DF75-5DF7-4AB0-B6BF-0B5C95A5E94F}"/>
                </a:ext>
              </a:extLst>
            </p:cNvPr>
            <p:cNvCxnSpPr>
              <a:cxnSpLocks/>
              <a:stCxn id="55" idx="5"/>
              <a:endCxn id="57" idx="0"/>
            </p:cNvCxnSpPr>
            <p:nvPr/>
          </p:nvCxnSpPr>
          <p:spPr>
            <a:xfrm>
              <a:off x="6142172" y="993734"/>
              <a:ext cx="108961" cy="2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0D69E6-F13B-44F8-838F-A774CBEE71CF}"/>
                </a:ext>
              </a:extLst>
            </p:cNvPr>
            <p:cNvCxnSpPr>
              <a:cxnSpLocks/>
              <a:stCxn id="57" idx="0"/>
              <a:endCxn id="50" idx="3"/>
            </p:cNvCxnSpPr>
            <p:nvPr/>
          </p:nvCxnSpPr>
          <p:spPr>
            <a:xfrm flipV="1">
              <a:off x="6251133" y="614413"/>
              <a:ext cx="129464"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01E224A0-08C1-4485-9535-BAA866B85439}"/>
              </a:ext>
            </a:extLst>
          </p:cNvPr>
          <p:cNvSpPr txBox="1"/>
          <p:nvPr/>
        </p:nvSpPr>
        <p:spPr>
          <a:xfrm>
            <a:off x="2074111" y="4287550"/>
            <a:ext cx="9639143"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When structural contexts are caused by another group</a:t>
            </a:r>
          </a:p>
        </p:txBody>
      </p:sp>
      <p:sp>
        <p:nvSpPr>
          <p:cNvPr id="74" name="TextBox 73">
            <a:extLst>
              <a:ext uri="{FF2B5EF4-FFF2-40B4-BE49-F238E27FC236}">
                <a16:creationId xmlns:a16="http://schemas.microsoft.com/office/drawing/2014/main" id="{51E9EA62-8AD4-44CE-8C5D-4C72680A065D}"/>
              </a:ext>
            </a:extLst>
          </p:cNvPr>
          <p:cNvSpPr txBox="1"/>
          <p:nvPr/>
        </p:nvSpPr>
        <p:spPr>
          <a:xfrm>
            <a:off x="2074110" y="5926160"/>
            <a:ext cx="7396006"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Interactions with property valence</a:t>
            </a:r>
            <a:endParaRPr lang="en-US" sz="2800" dirty="0">
              <a:solidFill>
                <a:schemeClr val="bg1">
                  <a:lumMod val="75000"/>
                </a:schemeClr>
              </a:solidFill>
              <a:latin typeface="Gill Sans MT" panose="020B0502020104020203" pitchFamily="34" charset="0"/>
            </a:endParaRPr>
          </a:p>
        </p:txBody>
      </p:sp>
      <p:sp>
        <p:nvSpPr>
          <p:cNvPr id="75" name="TextBox 74">
            <a:extLst>
              <a:ext uri="{FF2B5EF4-FFF2-40B4-BE49-F238E27FC236}">
                <a16:creationId xmlns:a16="http://schemas.microsoft.com/office/drawing/2014/main" id="{8B00F41B-18AD-41B9-9EAA-49AFF2D8A1E3}"/>
              </a:ext>
            </a:extLst>
          </p:cNvPr>
          <p:cNvSpPr txBox="1"/>
          <p:nvPr/>
        </p:nvSpPr>
        <p:spPr>
          <a:xfrm>
            <a:off x="2074110" y="1727139"/>
            <a:ext cx="9289374"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Additional downstream consequences from these construals</a:t>
            </a:r>
          </a:p>
          <a:p>
            <a:pPr marL="463550" indent="-228600">
              <a:tabLst>
                <a:tab pos="4397375" algn="l"/>
              </a:tabLst>
            </a:pPr>
            <a:r>
              <a:rPr lang="en-US" sz="2800" dirty="0">
                <a:solidFill>
                  <a:schemeClr val="bg1">
                    <a:lumMod val="65000"/>
                  </a:schemeClr>
                </a:solidFill>
                <a:latin typeface="Gill Sans MT" panose="020B0502020104020203" pitchFamily="34" charset="0"/>
              </a:rPr>
              <a:t>motivation for change</a:t>
            </a:r>
          </a:p>
        </p:txBody>
      </p:sp>
      <p:grpSp>
        <p:nvGrpSpPr>
          <p:cNvPr id="16" name="Group 15">
            <a:extLst>
              <a:ext uri="{FF2B5EF4-FFF2-40B4-BE49-F238E27FC236}">
                <a16:creationId xmlns:a16="http://schemas.microsoft.com/office/drawing/2014/main" id="{290800CA-1FE2-48B3-8994-94D761E4CD68}"/>
              </a:ext>
            </a:extLst>
          </p:cNvPr>
          <p:cNvGrpSpPr/>
          <p:nvPr/>
        </p:nvGrpSpPr>
        <p:grpSpPr>
          <a:xfrm>
            <a:off x="10152231" y="3782023"/>
            <a:ext cx="1661272" cy="1222442"/>
            <a:chOff x="212455" y="3746951"/>
            <a:chExt cx="1661272" cy="1222442"/>
          </a:xfrm>
        </p:grpSpPr>
        <p:grpSp>
          <p:nvGrpSpPr>
            <p:cNvPr id="79" name="Group 78">
              <a:extLst>
                <a:ext uri="{FF2B5EF4-FFF2-40B4-BE49-F238E27FC236}">
                  <a16:creationId xmlns:a16="http://schemas.microsoft.com/office/drawing/2014/main" id="{F82B6C80-AD33-4781-BE45-62683185F888}"/>
                </a:ext>
              </a:extLst>
            </p:cNvPr>
            <p:cNvGrpSpPr/>
            <p:nvPr/>
          </p:nvGrpSpPr>
          <p:grpSpPr>
            <a:xfrm>
              <a:off x="547176" y="3746951"/>
              <a:ext cx="1326551" cy="1161290"/>
              <a:chOff x="484334" y="-48184"/>
              <a:chExt cx="5606092" cy="4907689"/>
            </a:xfrm>
          </p:grpSpPr>
          <p:pic>
            <p:nvPicPr>
              <p:cNvPr id="80" name="Picture 79" descr="A picture containing shape&#10;&#10;Description automatically generated">
                <a:extLst>
                  <a:ext uri="{FF2B5EF4-FFF2-40B4-BE49-F238E27FC236}">
                    <a16:creationId xmlns:a16="http://schemas.microsoft.com/office/drawing/2014/main" id="{0AC973D7-C246-4DE3-BA83-8165820B07A4}"/>
                  </a:ext>
                </a:extLst>
              </p:cNvPr>
              <p:cNvPicPr>
                <a:picLocks noChangeAspect="1"/>
              </p:cNvPicPr>
              <p:nvPr/>
            </p:nvPicPr>
            <p:blipFill rotWithShape="1">
              <a:blip r:embed="rId5"/>
              <a:srcRect b="13095"/>
              <a:stretch/>
            </p:blipFill>
            <p:spPr>
              <a:xfrm>
                <a:off x="484334" y="-48184"/>
                <a:ext cx="2878115" cy="2501219"/>
              </a:xfrm>
              <a:prstGeom prst="rect">
                <a:avLst/>
              </a:prstGeom>
            </p:spPr>
          </p:pic>
          <p:sp>
            <p:nvSpPr>
              <p:cNvPr id="81" name="Freeform: Shape 80">
                <a:extLst>
                  <a:ext uri="{FF2B5EF4-FFF2-40B4-BE49-F238E27FC236}">
                    <a16:creationId xmlns:a16="http://schemas.microsoft.com/office/drawing/2014/main" id="{162488EB-8E57-4F60-9DF6-4BF4DAEFA547}"/>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C7B65B17-AE0D-4BB6-BAE7-1D52953689F6}"/>
                </a:ext>
              </a:extLst>
            </p:cNvPr>
            <p:cNvGrpSpPr/>
            <p:nvPr/>
          </p:nvGrpSpPr>
          <p:grpSpPr>
            <a:xfrm>
              <a:off x="212455" y="4248495"/>
              <a:ext cx="1652257" cy="720898"/>
              <a:chOff x="5044542" y="1855633"/>
              <a:chExt cx="4944629" cy="2157396"/>
            </a:xfrm>
          </p:grpSpPr>
          <p:sp>
            <p:nvSpPr>
              <p:cNvPr id="88" name="Oval 87">
                <a:extLst>
                  <a:ext uri="{FF2B5EF4-FFF2-40B4-BE49-F238E27FC236}">
                    <a16:creationId xmlns:a16="http://schemas.microsoft.com/office/drawing/2014/main" id="{DFED54CE-2EB8-4136-83B3-9A33D40162F2}"/>
                  </a:ext>
                </a:extLst>
              </p:cNvPr>
              <p:cNvSpPr/>
              <p:nvPr/>
            </p:nvSpPr>
            <p:spPr>
              <a:xfrm>
                <a:off x="6804694" y="2785351"/>
                <a:ext cx="3184477" cy="1227678"/>
              </a:xfrm>
              <a:prstGeom prst="ellipse">
                <a:avLst/>
              </a:prstGeom>
              <a:no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picture containing shape&#10;&#10;Description automatically generated">
                <a:extLst>
                  <a:ext uri="{FF2B5EF4-FFF2-40B4-BE49-F238E27FC236}">
                    <a16:creationId xmlns:a16="http://schemas.microsoft.com/office/drawing/2014/main" id="{9B5ED05A-BCA9-4686-8F73-2D2D73D7D619}"/>
                  </a:ext>
                </a:extLst>
              </p:cNvPr>
              <p:cNvPicPr>
                <a:picLocks noChangeAspect="1"/>
              </p:cNvPicPr>
              <p:nvPr/>
            </p:nvPicPr>
            <p:blipFill rotWithShape="1">
              <a:blip r:embed="rId3">
                <a:lum bright="70000" contrast="-70000"/>
              </a:blip>
              <a:srcRect l="32963" r="31296" b="14815"/>
              <a:stretch/>
            </p:blipFill>
            <p:spPr>
              <a:xfrm>
                <a:off x="8081874" y="1868280"/>
                <a:ext cx="540017" cy="1287087"/>
              </a:xfrm>
              <a:prstGeom prst="rect">
                <a:avLst/>
              </a:prstGeom>
            </p:spPr>
          </p:pic>
          <p:pic>
            <p:nvPicPr>
              <p:cNvPr id="84" name="Picture 83" descr="A picture containing shape&#10;&#10;Description automatically generated">
                <a:extLst>
                  <a:ext uri="{FF2B5EF4-FFF2-40B4-BE49-F238E27FC236}">
                    <a16:creationId xmlns:a16="http://schemas.microsoft.com/office/drawing/2014/main" id="{053D7232-C124-4DAF-93D4-C07D125112B8}"/>
                  </a:ext>
                </a:extLst>
              </p:cNvPr>
              <p:cNvPicPr>
                <a:picLocks noChangeAspect="1"/>
              </p:cNvPicPr>
              <p:nvPr/>
            </p:nvPicPr>
            <p:blipFill rotWithShape="1">
              <a:blip r:embed="rId3">
                <a:lum bright="70000" contrast="-70000"/>
              </a:blip>
              <a:srcRect l="32963" r="31296" b="14815"/>
              <a:stretch/>
            </p:blipFill>
            <p:spPr>
              <a:xfrm>
                <a:off x="7647174" y="1982973"/>
                <a:ext cx="621390" cy="1481032"/>
              </a:xfrm>
              <a:prstGeom prst="rect">
                <a:avLst/>
              </a:prstGeom>
            </p:spPr>
          </p:pic>
          <p:sp>
            <p:nvSpPr>
              <p:cNvPr id="85" name="Oval 84">
                <a:extLst>
                  <a:ext uri="{FF2B5EF4-FFF2-40B4-BE49-F238E27FC236}">
                    <a16:creationId xmlns:a16="http://schemas.microsoft.com/office/drawing/2014/main" id="{8106F448-0CA1-4468-98ED-9B6B1784BABB}"/>
                  </a:ext>
                </a:extLst>
              </p:cNvPr>
              <p:cNvSpPr/>
              <p:nvPr/>
            </p:nvSpPr>
            <p:spPr>
              <a:xfrm>
                <a:off x="5044542" y="1855633"/>
                <a:ext cx="1705700" cy="773720"/>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picture containing shape&#10;&#10;Description automatically generated">
                <a:extLst>
                  <a:ext uri="{FF2B5EF4-FFF2-40B4-BE49-F238E27FC236}">
                    <a16:creationId xmlns:a16="http://schemas.microsoft.com/office/drawing/2014/main" id="{C6559B4A-26BC-40B1-BC2A-0D179FF3F371}"/>
                  </a:ext>
                </a:extLst>
              </p:cNvPr>
              <p:cNvPicPr>
                <a:picLocks noChangeAspect="1"/>
              </p:cNvPicPr>
              <p:nvPr/>
            </p:nvPicPr>
            <p:blipFill rotWithShape="1">
              <a:blip r:embed="rId3">
                <a:lum bright="70000" contrast="-70000"/>
              </a:blip>
              <a:srcRect l="32963" r="31296" b="14815"/>
              <a:stretch/>
            </p:blipFill>
            <p:spPr>
              <a:xfrm>
                <a:off x="8505283" y="2132456"/>
                <a:ext cx="695365" cy="1657345"/>
              </a:xfrm>
              <a:prstGeom prst="rect">
                <a:avLst/>
              </a:prstGeom>
            </p:spPr>
          </p:pic>
        </p:grpSp>
        <p:pic>
          <p:nvPicPr>
            <p:cNvPr id="15" name="Picture 14" descr="A picture containing shape&#10;&#10;Description automatically generated">
              <a:extLst>
                <a:ext uri="{FF2B5EF4-FFF2-40B4-BE49-F238E27FC236}">
                  <a16:creationId xmlns:a16="http://schemas.microsoft.com/office/drawing/2014/main" id="{C042BF09-374A-452E-9BDA-C129196FD96B}"/>
                </a:ext>
              </a:extLst>
            </p:cNvPr>
            <p:cNvPicPr>
              <a:picLocks noChangeAspect="1"/>
            </p:cNvPicPr>
            <p:nvPr/>
          </p:nvPicPr>
          <p:blipFill rotWithShape="1">
            <a:blip r:embed="rId3"/>
            <a:srcRect l="32963" r="31296" b="14815"/>
            <a:stretch/>
          </p:blipFill>
          <p:spPr>
            <a:xfrm>
              <a:off x="436618" y="3826447"/>
              <a:ext cx="232358" cy="553805"/>
            </a:xfrm>
            <a:prstGeom prst="rect">
              <a:avLst/>
            </a:prstGeom>
          </p:spPr>
        </p:pic>
        <p:pic>
          <p:nvPicPr>
            <p:cNvPr id="89" name="Picture 88" descr="A picture containing shape&#10;&#10;Description automatically generated">
              <a:extLst>
                <a:ext uri="{FF2B5EF4-FFF2-40B4-BE49-F238E27FC236}">
                  <a16:creationId xmlns:a16="http://schemas.microsoft.com/office/drawing/2014/main" id="{A7A6B43A-AE72-4B78-8394-FCF2D7BB6CEA}"/>
                </a:ext>
              </a:extLst>
            </p:cNvPr>
            <p:cNvPicPr>
              <a:picLocks noChangeAspect="1"/>
            </p:cNvPicPr>
            <p:nvPr/>
          </p:nvPicPr>
          <p:blipFill rotWithShape="1">
            <a:blip r:embed="rId3"/>
            <a:srcRect l="32963" r="31296" b="14815"/>
            <a:stretch/>
          </p:blipFill>
          <p:spPr>
            <a:xfrm>
              <a:off x="260389" y="3905943"/>
              <a:ext cx="232358" cy="553805"/>
            </a:xfrm>
            <a:prstGeom prst="rect">
              <a:avLst/>
            </a:prstGeom>
          </p:spPr>
        </p:pic>
      </p:grpSp>
      <p:sp>
        <p:nvSpPr>
          <p:cNvPr id="90" name="TextBox 89">
            <a:extLst>
              <a:ext uri="{FF2B5EF4-FFF2-40B4-BE49-F238E27FC236}">
                <a16:creationId xmlns:a16="http://schemas.microsoft.com/office/drawing/2014/main" id="{8B733BF2-FFA8-48AC-856B-581D52FDD5D1}"/>
              </a:ext>
            </a:extLst>
          </p:cNvPr>
          <p:cNvSpPr txBox="1"/>
          <p:nvPr/>
        </p:nvSpPr>
        <p:spPr>
          <a:xfrm>
            <a:off x="2103068" y="5142363"/>
            <a:ext cx="7783882"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How to communicate structural construals?</a:t>
            </a:r>
          </a:p>
        </p:txBody>
      </p:sp>
      <p:sp>
        <p:nvSpPr>
          <p:cNvPr id="19" name="Speech Bubble: Oval 18">
            <a:extLst>
              <a:ext uri="{FF2B5EF4-FFF2-40B4-BE49-F238E27FC236}">
                <a16:creationId xmlns:a16="http://schemas.microsoft.com/office/drawing/2014/main" id="{1396784B-3FB3-4639-9E2A-5FA91B248F62}"/>
              </a:ext>
            </a:extLst>
          </p:cNvPr>
          <p:cNvSpPr/>
          <p:nvPr/>
        </p:nvSpPr>
        <p:spPr>
          <a:xfrm>
            <a:off x="1159857" y="5050015"/>
            <a:ext cx="842962" cy="625919"/>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shape&#10;&#10;Description automatically generated">
            <a:extLst>
              <a:ext uri="{FF2B5EF4-FFF2-40B4-BE49-F238E27FC236}">
                <a16:creationId xmlns:a16="http://schemas.microsoft.com/office/drawing/2014/main" id="{987E73CB-6ABA-4DAD-B2AC-B735B6700732}"/>
              </a:ext>
            </a:extLst>
          </p:cNvPr>
          <p:cNvPicPr>
            <a:picLocks noChangeAspect="1"/>
          </p:cNvPicPr>
          <p:nvPr/>
        </p:nvPicPr>
        <p:blipFill rotWithShape="1">
          <a:blip r:embed="rId5"/>
          <a:srcRect b="13095"/>
          <a:stretch/>
        </p:blipFill>
        <p:spPr>
          <a:xfrm>
            <a:off x="1252329" y="5049104"/>
            <a:ext cx="644505" cy="560105"/>
          </a:xfrm>
          <a:prstGeom prst="rect">
            <a:avLst/>
          </a:prstGeom>
        </p:spPr>
      </p:pic>
      <p:sp>
        <p:nvSpPr>
          <p:cNvPr id="92" name="TextBox 91">
            <a:extLst>
              <a:ext uri="{FF2B5EF4-FFF2-40B4-BE49-F238E27FC236}">
                <a16:creationId xmlns:a16="http://schemas.microsoft.com/office/drawing/2014/main" id="{485ADD6F-8A8F-489E-9D29-CBD828259D54}"/>
              </a:ext>
            </a:extLst>
          </p:cNvPr>
          <p:cNvSpPr txBox="1"/>
          <p:nvPr/>
        </p:nvSpPr>
        <p:spPr>
          <a:xfrm>
            <a:off x="7284974" y="5865062"/>
            <a:ext cx="992300" cy="646331"/>
          </a:xfrm>
          <a:prstGeom prst="rect">
            <a:avLst/>
          </a:prstGeom>
          <a:noFill/>
        </p:spPr>
        <p:txBody>
          <a:bodyPr wrap="square" rtlCol="0">
            <a:spAutoFit/>
          </a:bodyPr>
          <a:lstStyle/>
          <a:p>
            <a:pPr marL="228600" indent="-228600">
              <a:tabLst>
                <a:tab pos="4397375" algn="l"/>
              </a:tabLst>
            </a:pPr>
            <a:r>
              <a:rPr lang="en-US" sz="3600" b="1" dirty="0">
                <a:solidFill>
                  <a:srgbClr val="00B050"/>
                </a:solidFill>
                <a:latin typeface="Gill Sans MT" panose="020B0502020104020203" pitchFamily="34" charset="0"/>
              </a:rPr>
              <a:t>+</a:t>
            </a:r>
            <a:r>
              <a:rPr lang="en-US" sz="3600" b="1" dirty="0">
                <a:latin typeface="Gill Sans MT" panose="020B0502020104020203" pitchFamily="34" charset="0"/>
              </a:rPr>
              <a:t>/</a:t>
            </a:r>
            <a:r>
              <a:rPr lang="en-US" sz="3600" b="1" dirty="0">
                <a:solidFill>
                  <a:srgbClr val="C00000"/>
                </a:solidFill>
                <a:latin typeface="Gill Sans MT" panose="020B0502020104020203" pitchFamily="34" charset="0"/>
              </a:rPr>
              <a:t>-</a:t>
            </a:r>
          </a:p>
        </p:txBody>
      </p:sp>
    </p:spTree>
    <p:extLst>
      <p:ext uri="{BB962C8B-B14F-4D97-AF65-F5344CB8AC3E}">
        <p14:creationId xmlns:p14="http://schemas.microsoft.com/office/powerpoint/2010/main" val="99764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45" grpId="0" uiExpand="1" build="p"/>
      <p:bldP spid="72" grpId="0" uiExpand="1" build="p"/>
      <p:bldP spid="74" grpId="0" uiExpand="1" build="p"/>
      <p:bldP spid="75" grpId="0" uiExpand="1" build="p"/>
      <p:bldP spid="90" grpId="0" uiExpand="1" build="p"/>
      <p:bldP spid="9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8172450" y="218989"/>
            <a:ext cx="3314700" cy="260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Gill Sans Nova" panose="020B0602020104020203" pitchFamily="34" charset="0"/>
              </a:rPr>
              <a:t>Thanks!</a:t>
            </a:r>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1151153" y="1055447"/>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Nova" panose="020B0602020104020203" pitchFamily="34" charset="0"/>
              </a:rPr>
              <a:t>Thanks!</a:t>
            </a:r>
          </a:p>
        </p:txBody>
      </p:sp>
      <p:sp>
        <p:nvSpPr>
          <p:cNvPr id="16" name="Rectangle 15">
            <a:extLst>
              <a:ext uri="{FF2B5EF4-FFF2-40B4-BE49-F238E27FC236}">
                <a16:creationId xmlns:a16="http://schemas.microsoft.com/office/drawing/2014/main" id="{274CF297-6D8F-43F4-8EBF-277144EB8E12}"/>
              </a:ext>
            </a:extLst>
          </p:cNvPr>
          <p:cNvSpPr/>
          <p:nvPr/>
        </p:nvSpPr>
        <p:spPr>
          <a:xfrm>
            <a:off x="6454609" y="4122344"/>
            <a:ext cx="5911662" cy="954107"/>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github.com/</a:t>
            </a:r>
            <a:r>
              <a:rPr lang="en-US" sz="2800" dirty="0" err="1">
                <a:latin typeface="Gill Sans Nova" panose="020B0602020104020203" pitchFamily="34" charset="0"/>
                <a:ea typeface="Cambria" panose="02040503050406030204" pitchFamily="18" charset="0"/>
                <a:cs typeface="Helvetica" panose="020B0604020202020204" pitchFamily="34" charset="0"/>
                <a:hlinkClick r:id="rId3"/>
              </a:rPr>
              <a:t>mariannazhang</a:t>
            </a: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a:t>
            </a:r>
            <a:br>
              <a:rPr lang="en-US" sz="2800" dirty="0">
                <a:latin typeface="Gill Sans Nova" panose="020B0602020104020203" pitchFamily="34" charset="0"/>
                <a:ea typeface="Cambria" panose="02040503050406030204" pitchFamily="18" charset="0"/>
                <a:cs typeface="Helvetica" panose="020B0604020202020204" pitchFamily="34" charset="0"/>
                <a:hlinkClick r:id="rId3"/>
              </a:rPr>
            </a:b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structural-consequences</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619" y="4131590"/>
            <a:ext cx="954107" cy="9541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6F9780-BFFC-4B53-90CA-5E8FA041885F}"/>
              </a:ext>
            </a:extLst>
          </p:cNvPr>
          <p:cNvSpPr/>
          <p:nvPr/>
        </p:nvSpPr>
        <p:spPr>
          <a:xfrm>
            <a:off x="6419726" y="3548955"/>
            <a:ext cx="5093446" cy="523220"/>
          </a:xfrm>
          <a:prstGeom prst="rect">
            <a:avLst/>
          </a:prstGeom>
        </p:spPr>
        <p:txBody>
          <a:bodyPr wrap="none">
            <a:spAutoFit/>
          </a:bodyPr>
          <a:lstStyle/>
          <a:p>
            <a:pPr lvl="0"/>
            <a:r>
              <a:rPr lang="en-US" sz="2800" dirty="0">
                <a:solidFill>
                  <a:prstClr val="black"/>
                </a:solidFill>
                <a:latin typeface="Gill Sans Nova" panose="020B0602020104020203" pitchFamily="34" charset="0"/>
              </a:rPr>
              <a:t>Adult pilot participants on MTurk</a:t>
            </a:r>
          </a:p>
        </p:txBody>
      </p:sp>
      <p:sp>
        <p:nvSpPr>
          <p:cNvPr id="18" name="Rectangle 17">
            <a:extLst>
              <a:ext uri="{FF2B5EF4-FFF2-40B4-BE49-F238E27FC236}">
                <a16:creationId xmlns:a16="http://schemas.microsoft.com/office/drawing/2014/main" id="{D19E1930-25DD-4BAD-BA81-E5C7BB768387}"/>
              </a:ext>
            </a:extLst>
          </p:cNvPr>
          <p:cNvSpPr/>
          <p:nvPr/>
        </p:nvSpPr>
        <p:spPr>
          <a:xfrm>
            <a:off x="6454609" y="5148804"/>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5"/>
              </a:rPr>
              <a:t>osf.io/hz76n</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19" name="Picture 6">
            <a:extLst>
              <a:ext uri="{FF2B5EF4-FFF2-40B4-BE49-F238E27FC236}">
                <a16:creationId xmlns:a16="http://schemas.microsoft.com/office/drawing/2014/main" id="{FA5C69CA-07D0-47BB-96F1-4E23AB19F473}"/>
              </a:ext>
            </a:extLst>
          </p:cNvPr>
          <p:cNvPicPr>
            <a:picLocks noChangeAspect="1" noChangeArrowheads="1"/>
          </p:cNvPicPr>
          <p:nvPr/>
        </p:nvPicPr>
        <p:blipFill>
          <a:blip r:embed="rId6"/>
          <a:srcRect/>
          <a:stretch/>
        </p:blipFill>
        <p:spPr bwMode="auto">
          <a:xfrm>
            <a:off x="5465619" y="5009008"/>
            <a:ext cx="954107" cy="9541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hape&#10;&#10;Description automatically generated">
            <a:extLst>
              <a:ext uri="{FF2B5EF4-FFF2-40B4-BE49-F238E27FC236}">
                <a16:creationId xmlns:a16="http://schemas.microsoft.com/office/drawing/2014/main" id="{B87256FB-98FC-4A6C-A902-73EAA4569973}"/>
              </a:ext>
            </a:extLst>
          </p:cNvPr>
          <p:cNvPicPr>
            <a:picLocks noChangeAspect="1"/>
          </p:cNvPicPr>
          <p:nvPr/>
        </p:nvPicPr>
        <p:blipFill rotWithShape="1">
          <a:blip r:embed="rId7"/>
          <a:srcRect l="32963" r="31614" b="55268"/>
          <a:stretch/>
        </p:blipFill>
        <p:spPr>
          <a:xfrm flipH="1">
            <a:off x="5700712" y="5888949"/>
            <a:ext cx="414338" cy="523221"/>
          </a:xfrm>
          <a:prstGeom prst="rect">
            <a:avLst/>
          </a:prstGeom>
        </p:spPr>
      </p:pic>
      <p:sp>
        <p:nvSpPr>
          <p:cNvPr id="21" name="Rectangle 20">
            <a:extLst>
              <a:ext uri="{FF2B5EF4-FFF2-40B4-BE49-F238E27FC236}">
                <a16:creationId xmlns:a16="http://schemas.microsoft.com/office/drawing/2014/main" id="{1139114A-7AAD-4DD6-B588-DD4103C13C4E}"/>
              </a:ext>
            </a:extLst>
          </p:cNvPr>
          <p:cNvSpPr/>
          <p:nvPr/>
        </p:nvSpPr>
        <p:spPr>
          <a:xfrm>
            <a:off x="6454609" y="5937667"/>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8"/>
              </a:rPr>
              <a:t>mariannazhang.github.io</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sp>
        <p:nvSpPr>
          <p:cNvPr id="22" name="Rectangle 21">
            <a:extLst>
              <a:ext uri="{FF2B5EF4-FFF2-40B4-BE49-F238E27FC236}">
                <a16:creationId xmlns:a16="http://schemas.microsoft.com/office/drawing/2014/main" id="{6335414C-C3A1-45F8-B3A8-8DA93457CA74}"/>
              </a:ext>
            </a:extLst>
          </p:cNvPr>
          <p:cNvSpPr/>
          <p:nvPr/>
        </p:nvSpPr>
        <p:spPr>
          <a:xfrm>
            <a:off x="318808" y="3785733"/>
            <a:ext cx="4486656" cy="2923877"/>
          </a:xfrm>
          <a:prstGeom prst="rect">
            <a:avLst/>
          </a:prstGeom>
        </p:spPr>
        <p:txBody>
          <a:bodyPr wrap="square">
            <a:spAutoFit/>
          </a:bodyPr>
          <a:lstStyle/>
          <a:p>
            <a:pPr lvl="0"/>
            <a:r>
              <a:rPr lang="en-US" sz="2800" b="1" dirty="0">
                <a:solidFill>
                  <a:prstClr val="black"/>
                </a:solidFill>
                <a:latin typeface="Gill Sans Nova" panose="020B0602020104020203" pitchFamily="34" charset="0"/>
              </a:rPr>
              <a:t>Markman lab meetings</a:t>
            </a:r>
          </a:p>
          <a:p>
            <a:pPr lvl="0"/>
            <a:r>
              <a:rPr lang="en-US" sz="2800" dirty="0">
                <a:solidFill>
                  <a:prstClr val="black"/>
                </a:solidFill>
                <a:latin typeface="Gill Sans Nova" panose="020B0602020104020203" pitchFamily="34" charset="0"/>
              </a:rPr>
              <a:t>Thurs 9-10:30am Pacific</a:t>
            </a:r>
          </a:p>
          <a:p>
            <a:pPr lvl="0"/>
            <a:r>
              <a:rPr lang="en-US" sz="2800" dirty="0">
                <a:solidFill>
                  <a:prstClr val="black"/>
                </a:solidFill>
                <a:latin typeface="Gill Sans Nova" panose="020B0602020104020203" pitchFamily="34" charset="0"/>
              </a:rPr>
              <a:t>on Zoom</a:t>
            </a:r>
          </a:p>
          <a:p>
            <a:pPr lvl="0"/>
            <a:r>
              <a:rPr lang="en-US" sz="2800" dirty="0">
                <a:solidFill>
                  <a:prstClr val="black"/>
                </a:solidFill>
                <a:latin typeface="Gill Sans Nova" panose="020B0602020104020203" pitchFamily="34" charset="0"/>
                <a:hlinkClick r:id="rId9"/>
              </a:rPr>
              <a:t>https://mailman.stanford.edu/mailman/listinfo/markman_lab</a:t>
            </a:r>
            <a:endParaRPr lang="en-US" sz="2800" dirty="0">
              <a:solidFill>
                <a:prstClr val="black"/>
              </a:solidFill>
              <a:latin typeface="Gill Sans Nova" panose="020B0602020104020203" pitchFamily="34" charset="0"/>
            </a:endParaRPr>
          </a:p>
          <a:p>
            <a:pPr lvl="0"/>
            <a:endParaRPr lang="en-US" sz="1600" u="sng" dirty="0">
              <a:solidFill>
                <a:prstClr val="black"/>
              </a:solidFill>
              <a:latin typeface="Gill Sans Nova" panose="020B0602020104020203" pitchFamily="34" charset="0"/>
            </a:endParaRPr>
          </a:p>
          <a:p>
            <a:pPr lvl="0"/>
            <a:r>
              <a:rPr lang="en-US" sz="2800" u="sng" dirty="0">
                <a:solidFill>
                  <a:prstClr val="black"/>
                </a:solidFill>
                <a:latin typeface="Gill Sans Nova" panose="020B0602020104020203" pitchFamily="34" charset="0"/>
                <a:hlinkClick r:id="rId10"/>
              </a:rPr>
              <a:t>markmanlab.stanford.edu</a:t>
            </a:r>
            <a:endParaRPr lang="en-US" sz="2800" u="sng" dirty="0">
              <a:solidFill>
                <a:prstClr val="black"/>
              </a:solidFill>
              <a:latin typeface="Gill Sans Nova" panose="020B0602020104020203" pitchFamily="34" charset="0"/>
            </a:endParaRPr>
          </a:p>
        </p:txBody>
      </p:sp>
      <p:pic>
        <p:nvPicPr>
          <p:cNvPr id="6" name="Picture 5" descr="A group of people posing for a photo&#10;&#10;Description automatically generated">
            <a:extLst>
              <a:ext uri="{FF2B5EF4-FFF2-40B4-BE49-F238E27FC236}">
                <a16:creationId xmlns:a16="http://schemas.microsoft.com/office/drawing/2014/main" id="{71C5C4FA-FC80-4CAF-9F09-A40C0BE990FC}"/>
              </a:ext>
            </a:extLst>
          </p:cNvPr>
          <p:cNvPicPr>
            <a:picLocks noChangeAspect="1"/>
          </p:cNvPicPr>
          <p:nvPr/>
        </p:nvPicPr>
        <p:blipFill>
          <a:blip r:embed="rId11"/>
          <a:stretch>
            <a:fillRect/>
          </a:stretch>
        </p:blipFill>
        <p:spPr>
          <a:xfrm>
            <a:off x="295014" y="298309"/>
            <a:ext cx="6405823" cy="3010737"/>
          </a:xfrm>
          <a:prstGeom prst="rect">
            <a:avLst/>
          </a:prstGeom>
        </p:spPr>
      </p:pic>
    </p:spTree>
    <p:extLst>
      <p:ext uri="{BB962C8B-B14F-4D97-AF65-F5344CB8AC3E}">
        <p14:creationId xmlns:p14="http://schemas.microsoft.com/office/powerpoint/2010/main" val="19341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1D591-0236-4ADF-9D15-E5C4AB62F4F8}"/>
              </a:ext>
            </a:extLst>
          </p:cNvPr>
          <p:cNvSpPr>
            <a:spLocks noGrp="1"/>
          </p:cNvSpPr>
          <p:nvPr>
            <p:ph type="ctrTitle"/>
          </p:nvPr>
        </p:nvSpPr>
        <p:spPr/>
        <p:txBody>
          <a:bodyPr/>
          <a:lstStyle/>
          <a:p>
            <a:r>
              <a:rPr lang="en-US" dirty="0"/>
              <a:t>Backslides</a:t>
            </a:r>
          </a:p>
        </p:txBody>
      </p:sp>
    </p:spTree>
    <p:extLst>
      <p:ext uri="{BB962C8B-B14F-4D97-AF65-F5344CB8AC3E}">
        <p14:creationId xmlns:p14="http://schemas.microsoft.com/office/powerpoint/2010/main" val="1421098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F062E-9F1A-43A2-A0E6-67F945955E74}"/>
              </a:ext>
            </a:extLst>
          </p:cNvPr>
          <p:cNvPicPr>
            <a:picLocks noChangeAspect="1"/>
          </p:cNvPicPr>
          <p:nvPr/>
        </p:nvPicPr>
        <p:blipFill rotWithShape="1">
          <a:blip r:embed="rId3"/>
          <a:srcRect l="23023" t="19413" r="12675" b="20452"/>
          <a:stretch/>
        </p:blipFill>
        <p:spPr>
          <a:xfrm>
            <a:off x="4552545" y="-8423"/>
            <a:ext cx="7495387" cy="7009575"/>
          </a:xfrm>
          <a:prstGeom prst="rect">
            <a:avLst/>
          </a:prstGeom>
        </p:spPr>
      </p:pic>
      <p:sp>
        <p:nvSpPr>
          <p:cNvPr id="5" name="Title 1">
            <a:extLst>
              <a:ext uri="{FF2B5EF4-FFF2-40B4-BE49-F238E27FC236}">
                <a16:creationId xmlns:a16="http://schemas.microsoft.com/office/drawing/2014/main" id="{CD8F5A73-D5E8-4D0D-9DF0-B2029CCE2692}"/>
              </a:ext>
            </a:extLst>
          </p:cNvPr>
          <p:cNvSpPr txBox="1">
            <a:spLocks/>
          </p:cNvSpPr>
          <p:nvPr/>
        </p:nvSpPr>
        <p:spPr>
          <a:xfrm>
            <a:off x="1440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Correlations:</a:t>
            </a:r>
            <a:endParaRPr lang="en-US" sz="2800" dirty="0">
              <a:solidFill>
                <a:schemeClr val="tx1"/>
              </a:solidFill>
              <a:latin typeface="Gill Sans Nova" panose="020B0602020104020203" pitchFamily="34" charset="0"/>
              <a:cs typeface="Helvetica" panose="020B0604020202020204" pitchFamily="34" charset="0"/>
            </a:endParaRPr>
          </a:p>
        </p:txBody>
      </p:sp>
      <p:sp>
        <p:nvSpPr>
          <p:cNvPr id="9" name="TextBox 8">
            <a:extLst>
              <a:ext uri="{FF2B5EF4-FFF2-40B4-BE49-F238E27FC236}">
                <a16:creationId xmlns:a16="http://schemas.microsoft.com/office/drawing/2014/main" id="{F7EEDE4B-E5CD-4AC6-BFC8-61A348652044}"/>
              </a:ext>
            </a:extLst>
          </p:cNvPr>
          <p:cNvSpPr txBox="1"/>
          <p:nvPr/>
        </p:nvSpPr>
        <p:spPr>
          <a:xfrm>
            <a:off x="144165" y="1581417"/>
            <a:ext cx="4885035" cy="2554545"/>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4 measures:</a:t>
            </a:r>
            <a:r>
              <a:rPr lang="en-US" sz="3200" dirty="0">
                <a:latin typeface="Gill Sans MT" panose="020B0502020104020203" pitchFamily="34" charset="0"/>
              </a:rPr>
              <a:t>	</a:t>
            </a:r>
          </a:p>
          <a:p>
            <a:pPr marL="457200" indent="-457200">
              <a:buAutoNum type="arabicPeriod"/>
            </a:pPr>
            <a:r>
              <a:rPr lang="en-US" sz="3200" dirty="0">
                <a:latin typeface="Gill Sans MT" panose="020B0502020104020203" pitchFamily="34" charset="0"/>
              </a:rPr>
              <a:t>Possibility of change</a:t>
            </a:r>
          </a:p>
          <a:p>
            <a:pPr marL="457200" indent="-457200">
              <a:buAutoNum type="arabicPeriod"/>
            </a:pPr>
            <a:r>
              <a:rPr lang="en-US" sz="3200" dirty="0">
                <a:latin typeface="Gill Sans MT" panose="020B0502020104020203" pitchFamily="34" charset="0"/>
              </a:rPr>
              <a:t>Normativity</a:t>
            </a:r>
          </a:p>
          <a:p>
            <a:pPr marL="457200" indent="-457200">
              <a:buAutoNum type="arabicPeriod"/>
            </a:pPr>
            <a:r>
              <a:rPr lang="en-US" sz="3200" dirty="0">
                <a:solidFill>
                  <a:schemeClr val="bg1">
                    <a:lumMod val="85000"/>
                  </a:schemeClr>
                </a:solidFill>
                <a:latin typeface="Gill Sans MT" panose="020B0502020104020203" pitchFamily="34" charset="0"/>
              </a:rPr>
              <a:t>Target of intervention</a:t>
            </a:r>
          </a:p>
          <a:p>
            <a:pPr marL="457200" indent="-457200">
              <a:buAutoNum type="arabicPeriod"/>
            </a:pPr>
            <a:r>
              <a:rPr lang="en-US" sz="3200" dirty="0">
                <a:latin typeface="Gill Sans MT" panose="020B0502020104020203" pitchFamily="34" charset="0"/>
              </a:rPr>
              <a:t>Difficulty of intervention</a:t>
            </a:r>
          </a:p>
        </p:txBody>
      </p:sp>
    </p:spTree>
    <p:extLst>
      <p:ext uri="{BB962C8B-B14F-4D97-AF65-F5344CB8AC3E}">
        <p14:creationId xmlns:p14="http://schemas.microsoft.com/office/powerpoint/2010/main" val="1029091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-0.24*</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285035" y="1515866"/>
            <a:ext cx="9354265" cy="5164334"/>
          </a:xfrm>
          <a:prstGeom prst="rect">
            <a:avLst/>
          </a:prstGeom>
        </p:spPr>
      </p:pic>
    </p:spTree>
    <p:extLst>
      <p:ext uri="{BB962C8B-B14F-4D97-AF65-F5344CB8AC3E}">
        <p14:creationId xmlns:p14="http://schemas.microsoft.com/office/powerpoint/2010/main" val="1276340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-0.24*</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293071" y="1554280"/>
            <a:ext cx="11898929" cy="5125920"/>
          </a:xfrm>
          <a:prstGeom prst="rect">
            <a:avLst/>
          </a:prstGeom>
        </p:spPr>
      </p:pic>
    </p:spTree>
    <p:extLst>
      <p:ext uri="{BB962C8B-B14F-4D97-AF65-F5344CB8AC3E}">
        <p14:creationId xmlns:p14="http://schemas.microsoft.com/office/powerpoint/2010/main" val="781173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normativity</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-0.63*** </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64435" y="1554280"/>
            <a:ext cx="9284685" cy="5125920"/>
          </a:xfrm>
          <a:prstGeom prst="rect">
            <a:avLst/>
          </a:prstGeom>
        </p:spPr>
      </p:pic>
    </p:spTree>
    <p:extLst>
      <p:ext uri="{BB962C8B-B14F-4D97-AF65-F5344CB8AC3E}">
        <p14:creationId xmlns:p14="http://schemas.microsoft.com/office/powerpoint/2010/main" val="492493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normativity</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-0.63*** </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439607" y="1554280"/>
            <a:ext cx="11605857" cy="5125920"/>
          </a:xfrm>
          <a:prstGeom prst="rect">
            <a:avLst/>
          </a:prstGeom>
        </p:spPr>
      </p:pic>
    </p:spTree>
    <p:extLst>
      <p:ext uri="{BB962C8B-B14F-4D97-AF65-F5344CB8AC3E}">
        <p14:creationId xmlns:p14="http://schemas.microsoft.com/office/powerpoint/2010/main" val="227530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67800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normativity ~ higher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0.29***</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64435" y="1554280"/>
            <a:ext cx="9284685" cy="5125919"/>
          </a:xfrm>
          <a:prstGeom prst="rect">
            <a:avLst/>
          </a:prstGeom>
        </p:spPr>
      </p:pic>
    </p:spTree>
    <p:extLst>
      <p:ext uri="{BB962C8B-B14F-4D97-AF65-F5344CB8AC3E}">
        <p14:creationId xmlns:p14="http://schemas.microsoft.com/office/powerpoint/2010/main" val="2703910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normativity ~ higher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0.29***</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28507" y="1554280"/>
            <a:ext cx="11605857" cy="5125919"/>
          </a:xfrm>
          <a:prstGeom prst="rect">
            <a:avLst/>
          </a:prstGeom>
        </p:spPr>
      </p:pic>
    </p:spTree>
    <p:extLst>
      <p:ext uri="{BB962C8B-B14F-4D97-AF65-F5344CB8AC3E}">
        <p14:creationId xmlns:p14="http://schemas.microsoft.com/office/powerpoint/2010/main" val="1840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AA44F96-213F-492E-A410-BF023EB16C50}"/>
              </a:ext>
            </a:extLst>
          </p:cNvPr>
          <p:cNvSpPr/>
          <p:nvPr/>
        </p:nvSpPr>
        <p:spPr>
          <a:xfrm>
            <a:off x="5289176" y="3437964"/>
            <a:ext cx="6902824" cy="3420036"/>
          </a:xfrm>
          <a:prstGeom prst="roundRect">
            <a:avLst/>
          </a:prstGeom>
          <a:solidFill>
            <a:srgbClr val="FFFFDD">
              <a:alpha val="54118"/>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33646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AD132EE5-D85F-4354-B049-BA2B3BBBA994}"/>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398133" y="3826670"/>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407641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32685</TotalTime>
  <Words>6575</Words>
  <Application>Microsoft Office PowerPoint</Application>
  <PresentationFormat>Widescreen</PresentationFormat>
  <Paragraphs>789</Paragraphs>
  <Slides>71</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Calibri Light</vt:lpstr>
      <vt:lpstr>Cambria</vt:lpstr>
      <vt:lpstr>Courier New</vt:lpstr>
      <vt:lpstr>Gill Sans MT</vt:lpstr>
      <vt:lpstr>Gill Sans Nova</vt:lpstr>
      <vt:lpstr>Helvetica</vt:lpstr>
      <vt:lpstr>Metropolitan</vt:lpstr>
      <vt:lpstr>Marianna Zhang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4788</cp:revision>
  <cp:lastPrinted>2019-03-01T18:39:58Z</cp:lastPrinted>
  <dcterms:created xsi:type="dcterms:W3CDTF">2018-11-29T07:29:27Z</dcterms:created>
  <dcterms:modified xsi:type="dcterms:W3CDTF">2020-10-20T20:39:55Z</dcterms:modified>
</cp:coreProperties>
</file>